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 id="2147483663" r:id="rId4"/>
  </p:sldMasterIdLst>
  <p:notesMasterIdLst>
    <p:notesMasterId r:id="rId6"/>
  </p:notesMasterIdLst>
  <p:sldIdLst>
    <p:sldId id="4100264" r:id="rId5"/>
    <p:sldId id="4100262" r:id="rId7"/>
    <p:sldId id="11089784" r:id="rId8"/>
    <p:sldId id="4099775" r:id="rId9"/>
    <p:sldId id="11089787" r:id="rId10"/>
    <p:sldId id="11089797" r:id="rId11"/>
    <p:sldId id="11089788" r:id="rId12"/>
    <p:sldId id="11089819" r:id="rId13"/>
    <p:sldId id="11089814" r:id="rId14"/>
    <p:sldId id="11089829" r:id="rId15"/>
    <p:sldId id="11089815" r:id="rId16"/>
    <p:sldId id="11089838" r:id="rId17"/>
    <p:sldId id="11089816" r:id="rId18"/>
    <p:sldId id="11089840" r:id="rId19"/>
    <p:sldId id="11089800" r:id="rId20"/>
    <p:sldId id="11089821" r:id="rId21"/>
    <p:sldId id="11089822" r:id="rId22"/>
    <p:sldId id="11089823" r:id="rId23"/>
    <p:sldId id="11089841" r:id="rId24"/>
    <p:sldId id="11089824" r:id="rId25"/>
    <p:sldId id="11089825" r:id="rId26"/>
    <p:sldId id="11089842" r:id="rId27"/>
    <p:sldId id="11089826" r:id="rId28"/>
    <p:sldId id="11089827" r:id="rId29"/>
    <p:sldId id="11089828" r:id="rId30"/>
    <p:sldId id="11089843" r:id="rId31"/>
    <p:sldId id="11089844" r:id="rId32"/>
    <p:sldId id="11089845" r:id="rId33"/>
    <p:sldId id="11089846" r:id="rId34"/>
    <p:sldId id="11089789" r:id="rId35"/>
    <p:sldId id="11089817" r:id="rId36"/>
    <p:sldId id="11089790" r:id="rId37"/>
    <p:sldId id="11089818" r:id="rId38"/>
    <p:sldId id="11089786" r:id="rId39"/>
  </p:sldIdLst>
  <p:sldSz cx="9144000" cy="5143500" type="screen16x9"/>
  <p:notesSz cx="7099300" cy="10234295"/>
  <p:custDataLst>
    <p:tags r:id="rId44"/>
  </p:custDataLst>
  <p:defaultTextStyle>
    <a:defPPr marL="0" marR="0" indent="0" algn="l" defTabSz="342900" rtl="0" fontAlgn="auto" latinLnBrk="1" hangingPunct="0">
      <a:lnSpc>
        <a:spcPct val="100000"/>
      </a:lnSpc>
      <a:spcBef>
        <a:spcPts val="0"/>
      </a:spcBef>
      <a:spcAft>
        <a:spcPts val="0"/>
      </a:spcAft>
      <a:buClrTx/>
      <a:buSzTx/>
      <a:buFontTx/>
      <a:buNone/>
      <a:defRPr kumimoji="0" sz="675" b="0" i="0" u="none" strike="noStrike" cap="none" spc="0" normalizeH="0" baseline="0">
        <a:ln>
          <a:noFill/>
        </a:ln>
        <a:solidFill>
          <a:srgbClr val="000000"/>
        </a:solidFill>
        <a:effectLst/>
        <a:uFillTx/>
      </a:defRPr>
    </a:defPPr>
    <a:lvl1pPr marL="0" marR="0" indent="0" algn="ctr" defTabSz="309880" rtl="0" fontAlgn="auto" latinLnBrk="0" hangingPunct="0">
      <a:lnSpc>
        <a:spcPct val="100000"/>
      </a:lnSpc>
      <a:spcBef>
        <a:spcPts val="0"/>
      </a:spcBef>
      <a:spcAft>
        <a:spcPts val="0"/>
      </a:spcAft>
      <a:buClrTx/>
      <a:buSzTx/>
      <a:buFontTx/>
      <a:buNone/>
      <a:defRPr kumimoji="0" sz="1875" b="0" i="0" u="none" strike="noStrike" cap="none" spc="0" normalizeH="0" baseline="0">
        <a:ln>
          <a:noFill/>
        </a:ln>
        <a:solidFill>
          <a:srgbClr val="000000"/>
        </a:solidFill>
        <a:effectLst/>
        <a:uFillTx/>
        <a:latin typeface="+mn-lt"/>
        <a:ea typeface="+mn-ea"/>
        <a:cs typeface="+mn-cs"/>
        <a:sym typeface="Helvetica Light"/>
      </a:defRPr>
    </a:lvl1pPr>
    <a:lvl2pPr marL="0" marR="0" indent="85725" algn="ctr" defTabSz="309880" rtl="0" fontAlgn="auto" latinLnBrk="0" hangingPunct="0">
      <a:lnSpc>
        <a:spcPct val="100000"/>
      </a:lnSpc>
      <a:spcBef>
        <a:spcPts val="0"/>
      </a:spcBef>
      <a:spcAft>
        <a:spcPts val="0"/>
      </a:spcAft>
      <a:buClrTx/>
      <a:buSzTx/>
      <a:buFontTx/>
      <a:buNone/>
      <a:defRPr kumimoji="0" sz="1875" b="0" i="0" u="none" strike="noStrike" cap="none" spc="0" normalizeH="0" baseline="0">
        <a:ln>
          <a:noFill/>
        </a:ln>
        <a:solidFill>
          <a:srgbClr val="000000"/>
        </a:solidFill>
        <a:effectLst/>
        <a:uFillTx/>
        <a:latin typeface="+mn-lt"/>
        <a:ea typeface="+mn-ea"/>
        <a:cs typeface="+mn-cs"/>
        <a:sym typeface="Helvetica Light"/>
      </a:defRPr>
    </a:lvl2pPr>
    <a:lvl3pPr marL="0" marR="0" indent="171450" algn="ctr" defTabSz="309880" rtl="0" fontAlgn="auto" latinLnBrk="0" hangingPunct="0">
      <a:lnSpc>
        <a:spcPct val="100000"/>
      </a:lnSpc>
      <a:spcBef>
        <a:spcPts val="0"/>
      </a:spcBef>
      <a:spcAft>
        <a:spcPts val="0"/>
      </a:spcAft>
      <a:buClrTx/>
      <a:buSzTx/>
      <a:buFontTx/>
      <a:buNone/>
      <a:defRPr kumimoji="0" sz="1875" b="0" i="0" u="none" strike="noStrike" cap="none" spc="0" normalizeH="0" baseline="0">
        <a:ln>
          <a:noFill/>
        </a:ln>
        <a:solidFill>
          <a:srgbClr val="000000"/>
        </a:solidFill>
        <a:effectLst/>
        <a:uFillTx/>
        <a:latin typeface="+mn-lt"/>
        <a:ea typeface="+mn-ea"/>
        <a:cs typeface="+mn-cs"/>
        <a:sym typeface="Helvetica Light"/>
      </a:defRPr>
    </a:lvl3pPr>
    <a:lvl4pPr marL="0" marR="0" indent="257175" algn="ctr" defTabSz="309880" rtl="0" fontAlgn="auto" latinLnBrk="0" hangingPunct="0">
      <a:lnSpc>
        <a:spcPct val="100000"/>
      </a:lnSpc>
      <a:spcBef>
        <a:spcPts val="0"/>
      </a:spcBef>
      <a:spcAft>
        <a:spcPts val="0"/>
      </a:spcAft>
      <a:buClrTx/>
      <a:buSzTx/>
      <a:buFontTx/>
      <a:buNone/>
      <a:defRPr kumimoji="0" sz="1875" b="0" i="0" u="none" strike="noStrike" cap="none" spc="0" normalizeH="0" baseline="0">
        <a:ln>
          <a:noFill/>
        </a:ln>
        <a:solidFill>
          <a:srgbClr val="000000"/>
        </a:solidFill>
        <a:effectLst/>
        <a:uFillTx/>
        <a:latin typeface="+mn-lt"/>
        <a:ea typeface="+mn-ea"/>
        <a:cs typeface="+mn-cs"/>
        <a:sym typeface="Helvetica Light"/>
      </a:defRPr>
    </a:lvl4pPr>
    <a:lvl5pPr marL="0" marR="0" indent="342900" algn="ctr" defTabSz="309880" rtl="0" fontAlgn="auto" latinLnBrk="0" hangingPunct="0">
      <a:lnSpc>
        <a:spcPct val="100000"/>
      </a:lnSpc>
      <a:spcBef>
        <a:spcPts val="0"/>
      </a:spcBef>
      <a:spcAft>
        <a:spcPts val="0"/>
      </a:spcAft>
      <a:buClrTx/>
      <a:buSzTx/>
      <a:buFontTx/>
      <a:buNone/>
      <a:defRPr kumimoji="0" sz="1875" b="0" i="0" u="none" strike="noStrike" cap="none" spc="0" normalizeH="0" baseline="0">
        <a:ln>
          <a:noFill/>
        </a:ln>
        <a:solidFill>
          <a:srgbClr val="000000"/>
        </a:solidFill>
        <a:effectLst/>
        <a:uFillTx/>
        <a:latin typeface="+mn-lt"/>
        <a:ea typeface="+mn-ea"/>
        <a:cs typeface="+mn-cs"/>
        <a:sym typeface="Helvetica Light"/>
      </a:defRPr>
    </a:lvl5pPr>
    <a:lvl6pPr marL="0" marR="0" indent="428625" algn="ctr" defTabSz="309880" rtl="0" fontAlgn="auto" latinLnBrk="0" hangingPunct="0">
      <a:lnSpc>
        <a:spcPct val="100000"/>
      </a:lnSpc>
      <a:spcBef>
        <a:spcPts val="0"/>
      </a:spcBef>
      <a:spcAft>
        <a:spcPts val="0"/>
      </a:spcAft>
      <a:buClrTx/>
      <a:buSzTx/>
      <a:buFontTx/>
      <a:buNone/>
      <a:defRPr kumimoji="0" sz="1875" b="0" i="0" u="none" strike="noStrike" cap="none" spc="0" normalizeH="0" baseline="0">
        <a:ln>
          <a:noFill/>
        </a:ln>
        <a:solidFill>
          <a:srgbClr val="000000"/>
        </a:solidFill>
        <a:effectLst/>
        <a:uFillTx/>
        <a:latin typeface="+mn-lt"/>
        <a:ea typeface="+mn-ea"/>
        <a:cs typeface="+mn-cs"/>
        <a:sym typeface="Helvetica Light"/>
      </a:defRPr>
    </a:lvl6pPr>
    <a:lvl7pPr marL="0" marR="0" indent="514350" algn="ctr" defTabSz="309880" rtl="0" fontAlgn="auto" latinLnBrk="0" hangingPunct="0">
      <a:lnSpc>
        <a:spcPct val="100000"/>
      </a:lnSpc>
      <a:spcBef>
        <a:spcPts val="0"/>
      </a:spcBef>
      <a:spcAft>
        <a:spcPts val="0"/>
      </a:spcAft>
      <a:buClrTx/>
      <a:buSzTx/>
      <a:buFontTx/>
      <a:buNone/>
      <a:defRPr kumimoji="0" sz="1875" b="0" i="0" u="none" strike="noStrike" cap="none" spc="0" normalizeH="0" baseline="0">
        <a:ln>
          <a:noFill/>
        </a:ln>
        <a:solidFill>
          <a:srgbClr val="000000"/>
        </a:solidFill>
        <a:effectLst/>
        <a:uFillTx/>
        <a:latin typeface="+mn-lt"/>
        <a:ea typeface="+mn-ea"/>
        <a:cs typeface="+mn-cs"/>
        <a:sym typeface="Helvetica Light"/>
      </a:defRPr>
    </a:lvl7pPr>
    <a:lvl8pPr marL="0" marR="0" indent="600075" algn="ctr" defTabSz="309880" rtl="0" fontAlgn="auto" latinLnBrk="0" hangingPunct="0">
      <a:lnSpc>
        <a:spcPct val="100000"/>
      </a:lnSpc>
      <a:spcBef>
        <a:spcPts val="0"/>
      </a:spcBef>
      <a:spcAft>
        <a:spcPts val="0"/>
      </a:spcAft>
      <a:buClrTx/>
      <a:buSzTx/>
      <a:buFontTx/>
      <a:buNone/>
      <a:defRPr kumimoji="0" sz="1875" b="0" i="0" u="none" strike="noStrike" cap="none" spc="0" normalizeH="0" baseline="0">
        <a:ln>
          <a:noFill/>
        </a:ln>
        <a:solidFill>
          <a:srgbClr val="000000"/>
        </a:solidFill>
        <a:effectLst/>
        <a:uFillTx/>
        <a:latin typeface="+mn-lt"/>
        <a:ea typeface="+mn-ea"/>
        <a:cs typeface="+mn-cs"/>
        <a:sym typeface="Helvetica Light"/>
      </a:defRPr>
    </a:lvl8pPr>
    <a:lvl9pPr marL="0" marR="0" indent="685800" algn="ctr" defTabSz="309880" rtl="0" fontAlgn="auto" latinLnBrk="0" hangingPunct="0">
      <a:lnSpc>
        <a:spcPct val="100000"/>
      </a:lnSpc>
      <a:spcBef>
        <a:spcPts val="0"/>
      </a:spcBef>
      <a:spcAft>
        <a:spcPts val="0"/>
      </a:spcAft>
      <a:buClrTx/>
      <a:buSzTx/>
      <a:buFontTx/>
      <a:buNone/>
      <a:defRPr kumimoji="0" sz="1875" b="0" i="0" u="none" strike="noStrike" cap="none" spc="0" normalizeH="0" baseline="0">
        <a:ln>
          <a:noFill/>
        </a:ln>
        <a:solidFill>
          <a:srgbClr val="000000"/>
        </a:solidFill>
        <a:effectLst/>
        <a:uFillTx/>
        <a:latin typeface="+mn-lt"/>
        <a:ea typeface="+mn-ea"/>
        <a:cs typeface="+mn-cs"/>
        <a:sym typeface="Helvetica Light"/>
      </a:defRPr>
    </a:lvl9pPr>
  </p:defaultTextStyle>
  <p:extLst>
    <p:ext uri="{521415D9-36F7-43E2-AB2F-B90AF26B5E84}">
      <p14:sectionLst xmlns:p14="http://schemas.microsoft.com/office/powerpoint/2010/main">
        <p14:section name="默认节" id="{A12A154D-74FC-1D43-A575-A355E4AC86A1}">
          <p14:sldIdLst>
            <p14:sldId id="4100264"/>
            <p14:sldId id="4100262"/>
            <p14:sldId id="11089784"/>
            <p14:sldId id="4099775"/>
            <p14:sldId id="11089787"/>
            <p14:sldId id="11089797"/>
            <p14:sldId id="11089788"/>
            <p14:sldId id="11089819"/>
            <p14:sldId id="11089814"/>
            <p14:sldId id="11089829"/>
            <p14:sldId id="11089815"/>
            <p14:sldId id="11089838"/>
            <p14:sldId id="11089816"/>
            <p14:sldId id="11089840"/>
            <p14:sldId id="11089800"/>
            <p14:sldId id="11089821"/>
            <p14:sldId id="11089822"/>
            <p14:sldId id="11089823"/>
            <p14:sldId id="11089841"/>
            <p14:sldId id="11089824"/>
            <p14:sldId id="11089825"/>
            <p14:sldId id="11089842"/>
            <p14:sldId id="11089826"/>
            <p14:sldId id="11089827"/>
            <p14:sldId id="11089828"/>
            <p14:sldId id="11089843"/>
            <p14:sldId id="11089844"/>
            <p14:sldId id="11089845"/>
            <p14:sldId id="11089846"/>
            <p14:sldId id="11089789"/>
            <p14:sldId id="11089817"/>
            <p14:sldId id="11089790"/>
            <p14:sldId id="11089818"/>
            <p14:sldId id="11089786"/>
          </p14:sldIdLst>
        </p14:section>
        <p14:section name="借鉴模版" id="{517D7C6C-CE96-254C-B939-3041350BFC94}">
          <p14:sldIdLst/>
        </p14:section>
      </p14:sectionLst>
    </p:ext>
    <p:ext uri="{EFAFB233-063F-42B5-8137-9DF3F51BA10A}">
      <p15:sldGuideLst xmlns:p15="http://schemas.microsoft.com/office/powerpoint/2012/main">
        <p15:guide id="1" orient="horz" pos="3072" userDrawn="1">
          <p15:clr>
            <a:srgbClr val="A4A3A4"/>
          </p15:clr>
        </p15:guide>
        <p15:guide id="2" pos="249" userDrawn="1">
          <p15:clr>
            <a:srgbClr val="A4A3A4"/>
          </p15:clr>
        </p15:guide>
        <p15:guide id="3" pos="5511" userDrawn="1">
          <p15:clr>
            <a:srgbClr val="A4A3A4"/>
          </p15:clr>
        </p15:guide>
        <p15:guide id="4" orient="horz" pos="350" userDrawn="1">
          <p15:clr>
            <a:srgbClr val="A4A3A4"/>
          </p15:clr>
        </p15:guide>
        <p15:guide id="5" pos="353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银圆" initials="y"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00FF"/>
    <a:srgbClr val="FF42B3"/>
    <a:srgbClr val="0269F8"/>
    <a:srgbClr val="52ADFE"/>
    <a:srgbClr val="0077F8"/>
    <a:srgbClr val="FBFCFF"/>
    <a:srgbClr val="F4F8FF"/>
    <a:srgbClr val="C7D6FD"/>
    <a:srgbClr val="DBD2FE"/>
    <a:srgbClr val="42A4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22" autoAdjust="0"/>
    <p:restoredTop sz="95761" autoAdjust="0"/>
  </p:normalViewPr>
  <p:slideViewPr>
    <p:cSldViewPr snapToGrid="0" snapToObjects="1" showGuides="1">
      <p:cViewPr varScale="1">
        <p:scale>
          <a:sx n="144" d="100"/>
          <a:sy n="144" d="100"/>
        </p:scale>
        <p:origin x="456" y="126"/>
      </p:cViewPr>
      <p:guideLst>
        <p:guide orient="horz" pos="3072"/>
        <p:guide pos="249"/>
        <p:guide pos="5511"/>
        <p:guide orient="horz" pos="350"/>
        <p:guide pos="3538"/>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69" d="100"/>
        <a:sy n="69"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4" Type="http://schemas.openxmlformats.org/officeDocument/2006/relationships/tags" Target="tags/tag76.xml"/><Relationship Id="rId43" Type="http://schemas.openxmlformats.org/officeDocument/2006/relationships/commentAuthors" Target="commentAuthors.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34" name="Shape 734"/>
          <p:cNvSpPr>
            <a:spLocks noGrp="1" noRot="1" noChangeAspect="1"/>
          </p:cNvSpPr>
          <p:nvPr>
            <p:ph type="sldImg"/>
          </p:nvPr>
        </p:nvSpPr>
        <p:spPr>
          <a:xfrm>
            <a:off x="139700" y="768350"/>
            <a:ext cx="6819900" cy="3836988"/>
          </a:xfrm>
          <a:prstGeom prst="rect">
            <a:avLst/>
          </a:prstGeom>
        </p:spPr>
        <p:txBody>
          <a:bodyPr lIns="99048" tIns="49524" rIns="99048" bIns="49524"/>
          <a:lstStyle/>
          <a:p>
            <a:endParaRPr dirty="0"/>
          </a:p>
        </p:txBody>
      </p:sp>
      <p:sp>
        <p:nvSpPr>
          <p:cNvPr id="735" name="Shape 735"/>
          <p:cNvSpPr>
            <a:spLocks noGrp="1"/>
          </p:cNvSpPr>
          <p:nvPr>
            <p:ph type="body" sz="quarter" idx="1"/>
          </p:nvPr>
        </p:nvSpPr>
        <p:spPr>
          <a:xfrm>
            <a:off x="946574" y="4861441"/>
            <a:ext cx="5206153" cy="4605576"/>
          </a:xfrm>
          <a:prstGeom prst="rect">
            <a:avLst/>
          </a:prstGeom>
        </p:spPr>
        <p:txBody>
          <a:bodyPr lIns="99048" tIns="49524" rIns="99048" bIns="49524"/>
          <a:lstStyle/>
          <a:p/>
        </p:txBody>
      </p:sp>
    </p:spTree>
  </p:cSld>
  <p:clrMap bg1="lt1" tx1="dk1" bg2="lt2" tx2="dk2" accent1="accent1" accent2="accent2" accent3="accent3" accent4="accent4" accent5="accent5" accent6="accent6" hlink="hlink" folHlink="folHlink"/>
  <p:notesStyle>
    <a:lvl1pPr defTabSz="171450" latinLnBrk="0">
      <a:lnSpc>
        <a:spcPct val="118000"/>
      </a:lnSpc>
      <a:defRPr sz="825">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sym typeface="Helvetica Neue" panose="02000503000000020004"/>
      </a:defRPr>
    </a:lvl1pPr>
    <a:lvl2pPr indent="85725" defTabSz="171450" latinLnBrk="0">
      <a:lnSpc>
        <a:spcPct val="118000"/>
      </a:lnSpc>
      <a:defRPr sz="825">
        <a:latin typeface="Helvetica Neue" panose="02000503000000020004"/>
        <a:ea typeface="Helvetica Neue" panose="02000503000000020004"/>
        <a:cs typeface="Helvetica Neue" panose="02000503000000020004"/>
        <a:sym typeface="Helvetica Neue" panose="02000503000000020004"/>
      </a:defRPr>
    </a:lvl2pPr>
    <a:lvl3pPr indent="171450" defTabSz="171450" latinLnBrk="0">
      <a:lnSpc>
        <a:spcPct val="118000"/>
      </a:lnSpc>
      <a:defRPr sz="825">
        <a:latin typeface="Helvetica Neue" panose="02000503000000020004"/>
        <a:ea typeface="Helvetica Neue" panose="02000503000000020004"/>
        <a:cs typeface="Helvetica Neue" panose="02000503000000020004"/>
        <a:sym typeface="Helvetica Neue" panose="02000503000000020004"/>
      </a:defRPr>
    </a:lvl3pPr>
    <a:lvl4pPr indent="257175" defTabSz="171450" latinLnBrk="0">
      <a:lnSpc>
        <a:spcPct val="118000"/>
      </a:lnSpc>
      <a:defRPr sz="825">
        <a:latin typeface="Helvetica Neue" panose="02000503000000020004"/>
        <a:ea typeface="Helvetica Neue" panose="02000503000000020004"/>
        <a:cs typeface="Helvetica Neue" panose="02000503000000020004"/>
        <a:sym typeface="Helvetica Neue" panose="02000503000000020004"/>
      </a:defRPr>
    </a:lvl4pPr>
    <a:lvl5pPr indent="342900" defTabSz="171450" latinLnBrk="0">
      <a:lnSpc>
        <a:spcPct val="118000"/>
      </a:lnSpc>
      <a:defRPr sz="825">
        <a:latin typeface="Helvetica Neue" panose="02000503000000020004"/>
        <a:ea typeface="Helvetica Neue" panose="02000503000000020004"/>
        <a:cs typeface="Helvetica Neue" panose="02000503000000020004"/>
        <a:sym typeface="Helvetica Neue" panose="02000503000000020004"/>
      </a:defRPr>
    </a:lvl5pPr>
    <a:lvl6pPr indent="428625" defTabSz="171450" latinLnBrk="0">
      <a:lnSpc>
        <a:spcPct val="118000"/>
      </a:lnSpc>
      <a:defRPr sz="825">
        <a:latin typeface="Helvetica Neue" panose="02000503000000020004"/>
        <a:ea typeface="Helvetica Neue" panose="02000503000000020004"/>
        <a:cs typeface="Helvetica Neue" panose="02000503000000020004"/>
        <a:sym typeface="Helvetica Neue" panose="02000503000000020004"/>
      </a:defRPr>
    </a:lvl6pPr>
    <a:lvl7pPr indent="514350" defTabSz="171450" latinLnBrk="0">
      <a:lnSpc>
        <a:spcPct val="118000"/>
      </a:lnSpc>
      <a:defRPr sz="825">
        <a:latin typeface="Helvetica Neue" panose="02000503000000020004"/>
        <a:ea typeface="Helvetica Neue" panose="02000503000000020004"/>
        <a:cs typeface="Helvetica Neue" panose="02000503000000020004"/>
        <a:sym typeface="Helvetica Neue" panose="02000503000000020004"/>
      </a:defRPr>
    </a:lvl7pPr>
    <a:lvl8pPr indent="600075" defTabSz="171450" latinLnBrk="0">
      <a:lnSpc>
        <a:spcPct val="118000"/>
      </a:lnSpc>
      <a:defRPr sz="825">
        <a:latin typeface="Helvetica Neue" panose="02000503000000020004"/>
        <a:ea typeface="Helvetica Neue" panose="02000503000000020004"/>
        <a:cs typeface="Helvetica Neue" panose="02000503000000020004"/>
        <a:sym typeface="Helvetica Neue" panose="02000503000000020004"/>
      </a:defRPr>
    </a:lvl8pPr>
    <a:lvl9pPr indent="685800" defTabSz="171450" latinLnBrk="0">
      <a:lnSpc>
        <a:spcPct val="118000"/>
      </a:lnSpc>
      <a:defRPr sz="825">
        <a:latin typeface="Helvetica Neue" panose="02000503000000020004"/>
        <a:ea typeface="Helvetica Neue" panose="02000503000000020004"/>
        <a:cs typeface="Helvetica Neue" panose="02000503000000020004"/>
        <a:sym typeface="Helvetica Neue" panose="020005030000000200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cstate="print">
            <a:alphaModFix amt="16000"/>
            <a:extLst>
              <a:ext uri="{28A0092B-C50C-407E-A947-70E740481C1C}">
                <a14:useLocalDpi xmlns:a14="http://schemas.microsoft.com/office/drawing/2010/main" val="0"/>
              </a:ext>
            </a:extLst>
          </a:blip>
          <a:srcRect l="23526" b="20030"/>
          <a:stretch>
            <a:fillRect/>
          </a:stretch>
        </p:blipFill>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9144000" h="5143500">
                <a:moveTo>
                  <a:pt x="0" y="0"/>
                </a:moveTo>
                <a:lnTo>
                  <a:pt x="9144000" y="0"/>
                </a:lnTo>
                <a:lnTo>
                  <a:pt x="9144000" y="5143500"/>
                </a:lnTo>
                <a:lnTo>
                  <a:pt x="0" y="5143500"/>
                </a:lnTo>
                <a:close/>
              </a:path>
            </a:pathLst>
          </a:cu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a:xfrm>
            <a:off x="8521851" y="4861753"/>
            <a:ext cx="436441" cy="176972"/>
          </a:xfrm>
          <a:prstGeom prst="rect">
            <a:avLst/>
          </a:prstGeom>
        </p:spPr>
        <p:txBody>
          <a:bodyPr/>
          <a:lstStyle>
            <a:lvl1pPr>
              <a:defRPr>
                <a:ea typeface="阿里巴巴普惠体 2.0 55 Regular" panose="00020600040101010101" pitchFamily="18" charset="-122"/>
              </a:defRPr>
            </a:lvl1pPr>
          </a:lstStyle>
          <a:p>
            <a:fld id="{86CB4B4D-7CA3-9044-876B-883B54F8677D}" type="slidenum">
              <a:rPr lang="en-US" altLang="zh-CN" smtClean="0"/>
            </a:fld>
            <a:endParaRPr lang="zh-CN" altLang="en-US" dirty="0"/>
          </a:p>
        </p:txBody>
      </p:sp>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176051" y="118935"/>
            <a:ext cx="1815017" cy="370798"/>
          </a:xfrm>
          <a:prstGeom prst="rect">
            <a:avLst/>
          </a:prstGeom>
        </p:spPr>
      </p:pic>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48559" y="109252"/>
            <a:ext cx="8385663" cy="596594"/>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defRPr>
            </a:lvl1pPr>
          </a:lstStyle>
          <a:p>
            <a:r>
              <a:rPr lang="zh-CN" altLang="en-US" dirty="0"/>
              <a:t>单击此处编辑母版标题样式</a:t>
            </a:r>
            <a:endParaRPr lang="en-US" dirty="0"/>
          </a:p>
        </p:txBody>
      </p:sp>
      <p:sp>
        <p:nvSpPr>
          <p:cNvPr id="3" name="Content Placeholder 2"/>
          <p:cNvSpPr>
            <a:spLocks noGrp="1"/>
          </p:cNvSpPr>
          <p:nvPr>
            <p:ph idx="1"/>
          </p:nvPr>
        </p:nvSpPr>
        <p:spPr/>
        <p:txBody>
          <a:bodyPr/>
          <a:lstStyle>
            <a:lvl1pPr>
              <a:defRPr>
                <a:ea typeface="阿里巴巴普惠体 2.0 55 Regular" panose="00020600040101010101" pitchFamily="18" charset="-122"/>
              </a:defRPr>
            </a:lvl1pPr>
            <a:lvl2pPr>
              <a:defRPr>
                <a:ea typeface="阿里巴巴普惠体 2.0 55 Regular" panose="00020600040101010101" pitchFamily="18" charset="-122"/>
              </a:defRPr>
            </a:lvl2pPr>
            <a:lvl3pPr>
              <a:defRPr>
                <a:ea typeface="阿里巴巴普惠体 2.0 55 Regular" panose="00020600040101010101" pitchFamily="18" charset="-122"/>
              </a:defRPr>
            </a:lvl3pPr>
            <a:lvl4pPr>
              <a:defRPr>
                <a:ea typeface="阿里巴巴普惠体 2.0 55 Regular" panose="00020600040101010101" pitchFamily="18" charset="-122"/>
              </a:defRPr>
            </a:lvl4pPr>
            <a:lvl5pPr>
              <a:defRPr>
                <a:ea typeface="阿里巴巴普惠体 2.0 55 Regular" panose="00020600040101010101" pitchFamily="18"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dirty="0"/>
          </a:p>
        </p:txBody>
      </p:sp>
      <p:sp>
        <p:nvSpPr>
          <p:cNvPr id="4" name="Date Placeholder 3"/>
          <p:cNvSpPr>
            <a:spLocks noGrp="1"/>
          </p:cNvSpPr>
          <p:nvPr>
            <p:ph type="dt" sz="half" idx="10"/>
          </p:nvPr>
        </p:nvSpPr>
        <p:spPr/>
        <p:txBody>
          <a:bodyPr/>
          <a:lstStyle>
            <a:lvl1pPr>
              <a:defRPr>
                <a:ea typeface="阿里巴巴普惠体 2.0 55 Regular" panose="00020600040101010101" pitchFamily="18" charset="-122"/>
              </a:defRPr>
            </a:lvl1pPr>
          </a:lstStyle>
          <a:p>
            <a:pPr defTabSz="685165"/>
            <a:fld id="{02C08A81-92AE-4586-88B1-0F1A073904CA}"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ea typeface="阿里巴巴普惠体 2.0 55 Regular" panose="00020600040101010101" pitchFamily="18" charset="-122"/>
              </a:defRPr>
            </a:lvl1pPr>
          </a:lstStyle>
          <a:p>
            <a:pPr defTabSz="685165"/>
            <a:endParaRPr lang="zh-CN" altLang="en-US">
              <a:solidFill>
                <a:prstClr val="black">
                  <a:tint val="75000"/>
                </a:prstClr>
              </a:solidFill>
            </a:endParaRPr>
          </a:p>
        </p:txBody>
      </p:sp>
      <p:sp>
        <p:nvSpPr>
          <p:cNvPr id="6" name="Slide Number Placeholder 5"/>
          <p:cNvSpPr>
            <a:spLocks noGrp="1"/>
          </p:cNvSpPr>
          <p:nvPr>
            <p:ph type="sldNum" sz="quarter" idx="12"/>
          </p:nvPr>
        </p:nvSpPr>
        <p:spPr>
          <a:xfrm>
            <a:off x="8521851" y="4861753"/>
            <a:ext cx="436441" cy="176972"/>
          </a:xfrm>
          <a:prstGeom prst="rect">
            <a:avLst/>
          </a:prstGeom>
        </p:spPr>
        <p:txBody>
          <a:bodyPr/>
          <a:lstStyle>
            <a:lvl1pPr>
              <a:defRPr>
                <a:ea typeface="阿里巴巴普惠体 2.0 55 Regular" panose="00020600040101010101" pitchFamily="18" charset="-122"/>
              </a:defRPr>
            </a:lvl1pPr>
          </a:lstStyle>
          <a:p>
            <a:pPr defTabSz="685165"/>
            <a:fld id="{0BC89771-8CF3-482C-AF73-6EBD47B7B68A}" type="slidenum">
              <a:rPr lang="zh-CN" altLang="en-US" smtClean="0">
                <a:solidFill>
                  <a:prstClr val="black">
                    <a:tint val="75000"/>
                  </a:prstClr>
                </a:solidFill>
              </a:rPr>
            </a:fld>
            <a:endParaRPr lang="zh-CN" altLang="en-US" dirty="0">
              <a:solidFill>
                <a:prstClr val="black">
                  <a:tint val="75000"/>
                </a:prstClr>
              </a:solidFill>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内容页01 ">
    <p:spTree>
      <p:nvGrpSpPr>
        <p:cNvPr id="1" name=""/>
        <p:cNvGrpSpPr/>
        <p:nvPr/>
      </p:nvGrpSpPr>
      <p:grpSpPr>
        <a:xfrm>
          <a:off x="0" y="0"/>
          <a:ext cx="0" cy="0"/>
          <a:chOff x="0" y="0"/>
          <a:chExt cx="0" cy="0"/>
        </a:xfrm>
      </p:grpSpPr>
      <p:grpSp>
        <p:nvGrpSpPr>
          <p:cNvPr id="10" name="组合 9"/>
          <p:cNvGrpSpPr/>
          <p:nvPr userDrawn="1"/>
        </p:nvGrpSpPr>
        <p:grpSpPr>
          <a:xfrm>
            <a:off x="340118" y="-222395"/>
            <a:ext cx="360204" cy="1182013"/>
            <a:chOff x="1014077" y="536601"/>
            <a:chExt cx="483959" cy="1588109"/>
          </a:xfrm>
        </p:grpSpPr>
        <p:sp>
          <p:nvSpPr>
            <p:cNvPr id="11" name="菱形 10"/>
            <p:cNvSpPr/>
            <p:nvPr userDrawn="1"/>
          </p:nvSpPr>
          <p:spPr>
            <a:xfrm>
              <a:off x="1014077" y="536601"/>
              <a:ext cx="381545" cy="1588109"/>
            </a:xfrm>
            <a:prstGeom prst="diamond">
              <a:avLst/>
            </a:prstGeom>
            <a:solidFill>
              <a:srgbClr val="147CFF"/>
            </a:solidFill>
            <a:ln w="28575"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dirty="0">
                <a:ln>
                  <a:noFill/>
                </a:ln>
                <a:solidFill>
                  <a:srgbClr val="FFFFFF"/>
                </a:solidFill>
                <a:effectLst/>
                <a:uFillTx/>
                <a:latin typeface="+mn-lt"/>
                <a:ea typeface="阿里巴巴普惠体 2.0 55 Regular" panose="00020600040101010101" pitchFamily="18" charset="-122"/>
                <a:cs typeface="+mn-cs"/>
                <a:sym typeface="Helvetica Light"/>
              </a:endParaRPr>
            </a:p>
          </p:txBody>
        </p:sp>
        <p:sp>
          <p:nvSpPr>
            <p:cNvPr id="12" name="菱形 11"/>
            <p:cNvSpPr/>
            <p:nvPr userDrawn="1"/>
          </p:nvSpPr>
          <p:spPr>
            <a:xfrm>
              <a:off x="1231065" y="536601"/>
              <a:ext cx="266971" cy="1588109"/>
            </a:xfrm>
            <a:prstGeom prst="diamond">
              <a:avLst/>
            </a:prstGeom>
            <a:solidFill>
              <a:srgbClr val="FFC000"/>
            </a:solidFill>
            <a:ln w="28575"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dirty="0">
                <a:ln>
                  <a:noFill/>
                </a:ln>
                <a:solidFill>
                  <a:srgbClr val="FFFFFF"/>
                </a:solidFill>
                <a:effectLst/>
                <a:uFillTx/>
                <a:latin typeface="+mn-lt"/>
                <a:ea typeface="阿里巴巴普惠体 2.0 55 Regular" panose="00020600040101010101" pitchFamily="18" charset="-122"/>
                <a:cs typeface="+mn-cs"/>
                <a:sym typeface="Helvetica Light"/>
              </a:endParaRPr>
            </a:p>
          </p:txBody>
        </p:sp>
      </p:grpSp>
      <p:pic>
        <p:nvPicPr>
          <p:cNvPr id="9" name="图像" descr="图像"/>
          <p:cNvPicPr>
            <a:picLocks noChangeAspect="1"/>
          </p:cNvPicPr>
          <p:nvPr userDrawn="1"/>
        </p:nvPicPr>
        <p:blipFill>
          <a:blip r:embed="rId2"/>
          <a:stretch>
            <a:fillRect/>
          </a:stretch>
        </p:blipFill>
        <p:spPr>
          <a:xfrm>
            <a:off x="7991730" y="206673"/>
            <a:ext cx="918769" cy="303928"/>
          </a:xfrm>
          <a:prstGeom prst="rect">
            <a:avLst/>
          </a:prstGeom>
          <a:ln w="12700">
            <a:miter lim="400000"/>
            <a:headEnd/>
            <a:tailEnd/>
          </a:ln>
        </p:spPr>
      </p:pic>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28650" y="1369219"/>
            <a:ext cx="3886200" cy="3263504"/>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4629150" y="1369219"/>
            <a:ext cx="3886200" cy="3263504"/>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29842" y="1878806"/>
            <a:ext cx="3868340" cy="2763441"/>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29150" y="1878806"/>
            <a:ext cx="3887391" cy="2763441"/>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502411" y="435919"/>
            <a:ext cx="8139178" cy="486000"/>
          </a:xfrm>
        </p:spPr>
        <p:txBody>
          <a:bodyPr vert="horz" lIns="101600" tIns="38100" rIns="76200" bIns="38100" rtlCol="0" anchor="ctr" anchorCtr="0">
            <a:noAutofit/>
          </a:bodyPr>
          <a:lstStyle>
            <a:lvl1pPr marL="0" marR="0" algn="l" defTabSz="342900" rtl="0" eaLnBrk="1" fontAlgn="auto" latinLnBrk="0" hangingPunct="1">
              <a:lnSpc>
                <a:spcPct val="100000"/>
              </a:lnSpc>
              <a:buNone/>
              <a:defRPr kumimoji="0" lang="zh-CN" altLang="en-US" sz="2400" b="1" i="0" u="none" strike="noStrike" kern="1200" cap="none" spc="75" normalizeH="0" baseline="0" noProof="1" dirty="0">
                <a:solidFill>
                  <a:schemeClr val="tx1"/>
                </a:solidFill>
                <a:uFillTx/>
                <a:latin typeface="阿里巴巴普惠体 2.0 55 Regular" panose="00020600040101010101" pitchFamily="18" charset="-122"/>
                <a:ea typeface="阿里巴巴普惠体 2.0 55 Regular" panose="00020600040101010101" pitchFamily="18" charset="-122"/>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a:xfrm>
            <a:off x="3087000" y="4762375"/>
            <a:ext cx="2970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endParaRPr lang="zh-CN" altLang="en-US" dirty="0"/>
          </a:p>
        </p:txBody>
      </p:sp>
      <p:sp>
        <p:nvSpPr>
          <p:cNvPr id="6" name="灯片编号占位符 5"/>
          <p:cNvSpPr>
            <a:spLocks noGrp="1"/>
          </p:cNvSpPr>
          <p:nvPr>
            <p:ph type="sldNum" sz="quarter" idx="12"/>
          </p:nvPr>
        </p:nvSpPr>
        <p:spPr>
          <a:xfrm>
            <a:off x="6457950" y="4762375"/>
            <a:ext cx="2025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idx="1" hasCustomPrompt="1"/>
          </p:nvPr>
        </p:nvSpPr>
        <p:spPr>
          <a:xfrm>
            <a:off x="502444" y="1131094"/>
            <a:ext cx="8139113" cy="3561874"/>
          </a:xfrm>
          <a:prstGeom prst="rect">
            <a:avLst/>
          </a:prstGeom>
        </p:spPr>
        <p:txBody>
          <a:bodyPr vert="horz" lIns="101600" tIns="0" rIns="82550" bIns="0" rtlCol="0">
            <a:normAutofit/>
          </a:bodyPr>
          <a:lstStyle>
            <a:lvl1pPr>
              <a:defRPr sz="1800">
                <a:latin typeface="阿里巴巴普惠体 2.0 55 Regular" panose="00020600040101010101" pitchFamily="18" charset="-122"/>
                <a:ea typeface="阿里巴巴普惠体 2.0 55 Regular" panose="00020600040101010101" pitchFamily="18" charset="-122"/>
              </a:defRPr>
            </a:lvl1pPr>
            <a:lvl2pPr>
              <a:defRPr sz="1800"/>
            </a:lvl2pPr>
            <a:lvl3pPr>
              <a:defRPr sz="1800"/>
            </a:lvl3pPr>
            <a:lvl4pPr>
              <a:defRPr sz="1800"/>
            </a:lvl4pPr>
            <a:lvl5pPr>
              <a:defRPr sz="18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68CDB3F-CAD3-47D2-A0E9-BA772FA57F2F}" type="slidenum">
              <a:rPr lang="zh-CN" altLang="en-US" smtClean="0"/>
            </a:fld>
            <a:endParaRPr lang="zh-CN" altLang="en-US"/>
          </a:p>
        </p:txBody>
      </p:sp>
      <p:grpSp>
        <p:nvGrpSpPr>
          <p:cNvPr id="5" name="组合 4"/>
          <p:cNvGrpSpPr/>
          <p:nvPr userDrawn="1"/>
        </p:nvGrpSpPr>
        <p:grpSpPr>
          <a:xfrm>
            <a:off x="395288" y="253060"/>
            <a:ext cx="329201" cy="329862"/>
            <a:chOff x="395288" y="253060"/>
            <a:chExt cx="329201" cy="329862"/>
          </a:xfrm>
        </p:grpSpPr>
        <p:sp>
          <p:nvSpPr>
            <p:cNvPr id="6" name="平行四边形 5"/>
            <p:cNvSpPr/>
            <p:nvPr/>
          </p:nvSpPr>
          <p:spPr>
            <a:xfrm>
              <a:off x="395288" y="253060"/>
              <a:ext cx="238923" cy="266053"/>
            </a:xfrm>
            <a:prstGeom prst="parallelogram">
              <a:avLst/>
            </a:prstGeom>
            <a:gradFill>
              <a:gsLst>
                <a:gs pos="0">
                  <a:schemeClr val="accent1">
                    <a:lumMod val="5000"/>
                    <a:lumOff val="95000"/>
                    <a:alpha val="0"/>
                  </a:schemeClr>
                </a:gs>
                <a:gs pos="100000">
                  <a:srgbClr val="2599FF">
                    <a:alpha val="38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875" b="0" i="0" u="none" strike="noStrike" kern="0" cap="none" spc="0" normalizeH="0" baseline="0" noProof="0" dirty="0">
                <a:ln>
                  <a:noFill/>
                </a:ln>
                <a:solidFill>
                  <a:prstClr val="white"/>
                </a:solidFill>
                <a:effectLst/>
                <a:uLnTx/>
                <a:uFillTx/>
                <a:latin typeface="阿里巴巴普惠体 2.0 55 Regular" panose="00020600040101010101" pitchFamily="18" charset="-122"/>
                <a:cs typeface="+mn-cs"/>
                <a:sym typeface="Helvetica Light"/>
              </a:endParaRPr>
            </a:p>
          </p:txBody>
        </p:sp>
        <p:sp>
          <p:nvSpPr>
            <p:cNvPr id="7" name="平行四边形 6"/>
            <p:cNvSpPr/>
            <p:nvPr/>
          </p:nvSpPr>
          <p:spPr>
            <a:xfrm rot="10800000">
              <a:off x="485566" y="316869"/>
              <a:ext cx="238923" cy="266053"/>
            </a:xfrm>
            <a:prstGeom prst="parallelogram">
              <a:avLst/>
            </a:prstGeom>
            <a:gradFill>
              <a:gsLst>
                <a:gs pos="0">
                  <a:schemeClr val="accent1">
                    <a:lumMod val="5000"/>
                    <a:lumOff val="95000"/>
                    <a:alpha val="0"/>
                  </a:schemeClr>
                </a:gs>
                <a:gs pos="100000">
                  <a:srgbClr val="2599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875" b="0" i="0" u="none" strike="noStrike" kern="0" cap="none" spc="0" normalizeH="0" baseline="0" noProof="0" dirty="0">
                <a:ln>
                  <a:noFill/>
                </a:ln>
                <a:solidFill>
                  <a:prstClr val="white"/>
                </a:solidFill>
                <a:effectLst/>
                <a:uLnTx/>
                <a:uFillTx/>
                <a:latin typeface="阿里巴巴普惠体 2.0 55 Regular" panose="00020600040101010101" pitchFamily="18" charset="-122"/>
                <a:cs typeface="+mn-cs"/>
                <a:sym typeface="Helvetica Light"/>
              </a:endParaRPr>
            </a:p>
          </p:txBody>
        </p:sp>
      </p:gr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671323" y="253060"/>
            <a:ext cx="1092772" cy="223247"/>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zh-CN" altLang="en-US"/>
          </a:p>
        </p:txBody>
      </p:sp>
      <p:sp>
        <p:nvSpPr>
          <p:cNvPr id="3" name="内容占位符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2818E69-81D0-49C5-ABB5-FF04919D79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8CDB3F-CAD3-47D2-A0E9-BA772FA57F2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a:xfrm>
            <a:off x="3087000" y="4762375"/>
            <a:ext cx="2970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endParaRPr lang="zh-CN" altLang="en-US" dirty="0"/>
          </a:p>
        </p:txBody>
      </p:sp>
      <p:sp>
        <p:nvSpPr>
          <p:cNvPr id="4" name="灯片编号占位符 3"/>
          <p:cNvSpPr>
            <a:spLocks noGrp="1"/>
          </p:cNvSpPr>
          <p:nvPr>
            <p:ph type="sldNum" sz="quarter" idx="12"/>
          </p:nvPr>
        </p:nvSpPr>
        <p:spPr>
          <a:xfrm>
            <a:off x="6457950" y="4762375"/>
            <a:ext cx="2025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fld id="{49AE70B2-8BF9-45C0-BB95-33D1B9D3A854}" type="slidenum">
              <a:rPr lang="zh-CN" altLang="en-US" smtClean="0"/>
            </a:fld>
            <a:endParaRPr lang="zh-CN" altLang="en-US" dirty="0"/>
          </a:p>
        </p:txBody>
      </p:sp>
      <p:sp>
        <p:nvSpPr>
          <p:cNvPr id="5" name="标题 4"/>
          <p:cNvSpPr>
            <a:spLocks noGrp="1"/>
          </p:cNvSpPr>
          <p:nvPr>
            <p:ph type="title" hasCustomPrompt="1"/>
          </p:nvPr>
        </p:nvSpPr>
        <p:spPr>
          <a:xfrm>
            <a:off x="630079" y="545783"/>
            <a:ext cx="2948940" cy="836295"/>
          </a:xfrm>
        </p:spPr>
        <p:txBody>
          <a:bodyPr anchor="ctr" anchorCtr="0"/>
          <a:lstStyle>
            <a:lvl1pPr>
              <a:defRPr sz="2400">
                <a:latin typeface="阿里巴巴普惠体 2.0 55 Regular" panose="00020600040101010101" pitchFamily="18" charset="-122"/>
                <a:ea typeface="阿里巴巴普惠体 2.0 55 Regular" panose="00020600040101010101" pitchFamily="18" charset="-122"/>
              </a:defRPr>
            </a:lvl1pPr>
          </a:lstStyle>
          <a:p>
            <a:r>
              <a:rPr lang="zh-CN" altLang="en-US" dirty="0"/>
              <a:t>单击此处编辑标题</a:t>
            </a:r>
            <a:endParaRPr lang="zh-CN" altLang="en-US" dirty="0"/>
          </a:p>
        </p:txBody>
      </p:sp>
      <p:sp>
        <p:nvSpPr>
          <p:cNvPr id="6" name="内容占位符 5"/>
          <p:cNvSpPr>
            <a:spLocks noGrp="1"/>
          </p:cNvSpPr>
          <p:nvPr>
            <p:ph idx="1" hasCustomPrompt="1"/>
          </p:nvPr>
        </p:nvSpPr>
        <p:spPr>
          <a:xfrm>
            <a:off x="3853815" y="545783"/>
            <a:ext cx="4629150" cy="4052411"/>
          </a:xfrm>
          <a:prstGeom prst="rect">
            <a:avLst/>
          </a:prstGeom>
        </p:spPr>
        <p:txBody>
          <a:bodyPr/>
          <a:lstStyle>
            <a:lvl1pPr>
              <a:defRPr sz="1800">
                <a:latin typeface="阿里巴巴普惠体 2.0 55 Regular" panose="00020600040101010101" pitchFamily="18" charset="-122"/>
                <a:ea typeface="阿里巴巴普惠体 2.0 55 Regular" panose="00020600040101010101" pitchFamily="18" charset="-122"/>
              </a:defRPr>
            </a:lvl1pPr>
            <a:lvl2pPr marL="342900" indent="0">
              <a:buNone/>
              <a:defRPr sz="1800">
                <a:latin typeface="+mn-ea"/>
                <a:ea typeface="+mn-ea"/>
              </a:defRPr>
            </a:lvl2pPr>
            <a:lvl3pPr>
              <a:defRPr sz="1800">
                <a:latin typeface="+mn-ea"/>
                <a:ea typeface="+mn-ea"/>
              </a:defRPr>
            </a:lvl3pPr>
            <a:lvl4pPr>
              <a:defRPr sz="1800">
                <a:latin typeface="+mn-ea"/>
                <a:ea typeface="+mn-ea"/>
              </a:defRPr>
            </a:lvl4pPr>
            <a:lvl5pPr>
              <a:defRPr sz="1800">
                <a:latin typeface="+mn-ea"/>
                <a:ea typeface="+mn-ea"/>
              </a:defRPr>
            </a:lvl5pPr>
            <a:lvl6pPr>
              <a:defRPr sz="1500"/>
            </a:lvl6pPr>
            <a:lvl7pPr>
              <a:defRPr sz="1500"/>
            </a:lvl7pPr>
            <a:lvl8pPr>
              <a:defRPr sz="1500"/>
            </a:lvl8pPr>
            <a:lvl9pPr>
              <a:defRPr sz="1500"/>
            </a:lvl9pPr>
          </a:lstStyle>
          <a:p>
            <a:pPr lvl="0"/>
            <a:r>
              <a:rPr lang="zh-CN" altLang="en-US" dirty="0"/>
              <a:t>单击此处编辑正文</a:t>
            </a:r>
            <a:endParaRPr lang="zh-CN" altLang="en-US" dirty="0"/>
          </a:p>
        </p:txBody>
      </p:sp>
      <p:sp>
        <p:nvSpPr>
          <p:cNvPr id="7" name="文本占位符 6"/>
          <p:cNvSpPr>
            <a:spLocks noGrp="1"/>
          </p:cNvSpPr>
          <p:nvPr>
            <p:ph type="body" sz="half" idx="2" hasCustomPrompt="1"/>
          </p:nvPr>
        </p:nvSpPr>
        <p:spPr>
          <a:xfrm>
            <a:off x="630079" y="1679734"/>
            <a:ext cx="2948940" cy="2918936"/>
          </a:xfrm>
          <a:prstGeom prst="rect">
            <a:avLst/>
          </a:prstGeom>
        </p:spPr>
        <p:txBody>
          <a:bodyPr/>
          <a:lstStyle>
            <a:lvl1pPr marL="257175" indent="-257175">
              <a:buFont typeface="Arial" panose="020B0604020202020204" pitchFamily="34" charset="0"/>
              <a:buChar char="•"/>
              <a:defRPr sz="1800">
                <a:latin typeface="阿里巴巴普惠体 2.0 55 Regular" panose="00020600040101010101" pitchFamily="18" charset="-122"/>
                <a:ea typeface="阿里巴巴普惠体 2.0 55 Regular" panose="00020600040101010101" pitchFamily="18" charset="-122"/>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sym typeface="+mn-ea"/>
            </a:endParaRPr>
          </a:p>
          <a:p>
            <a:pPr lvl="0"/>
            <a:r>
              <a:rPr lang="zh-CN" altLang="en-US" dirty="0">
                <a:sym typeface="+mn-ea"/>
              </a:rPr>
              <a:t>单击此处编辑正文</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a:xfrm>
            <a:off x="3087000" y="4762375"/>
            <a:ext cx="2970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endParaRPr lang="zh-CN" altLang="en-US" dirty="0"/>
          </a:p>
        </p:txBody>
      </p:sp>
      <p:sp>
        <p:nvSpPr>
          <p:cNvPr id="7" name="灯片编号占位符 6"/>
          <p:cNvSpPr>
            <a:spLocks noGrp="1"/>
          </p:cNvSpPr>
          <p:nvPr>
            <p:ph type="sldNum" sz="quarter" idx="12"/>
          </p:nvPr>
        </p:nvSpPr>
        <p:spPr>
          <a:xfrm>
            <a:off x="6457950" y="4762375"/>
            <a:ext cx="2025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fld id="{FABC47A4-756D-490B-A52F-7D9E2C9FC05F}" type="slidenum">
              <a:rPr lang="zh-CN" altLang="en-US" smtClean="0"/>
            </a:fld>
            <a:endParaRPr lang="zh-CN" altLang="en-US" dirty="0"/>
          </a:p>
        </p:txBody>
      </p:sp>
      <p:sp>
        <p:nvSpPr>
          <p:cNvPr id="9" name="标题 8"/>
          <p:cNvSpPr>
            <a:spLocks noGrp="1"/>
          </p:cNvSpPr>
          <p:nvPr>
            <p:ph type="title" hasCustomPrompt="1"/>
          </p:nvPr>
        </p:nvSpPr>
        <p:spPr>
          <a:xfrm>
            <a:off x="502444" y="4203859"/>
            <a:ext cx="8139113" cy="418624"/>
          </a:xfrm>
        </p:spPr>
        <p:txBody>
          <a:bodyPr/>
          <a:lstStyle>
            <a:lvl1pPr>
              <a:defRPr b="0">
                <a:latin typeface="阿里巴巴普惠体 2.0 55 Regular" panose="00020600040101010101" pitchFamily="18" charset="-122"/>
                <a:ea typeface="阿里巴巴普惠体 2.0 55 Regular" panose="00020600040101010101" pitchFamily="18" charset="-122"/>
              </a:defRPr>
            </a:lvl1pPr>
          </a:lstStyle>
          <a:p>
            <a:r>
              <a:rPr lang="zh-CN" altLang="en-US" dirty="0"/>
              <a:t>单击此处编辑正文</a:t>
            </a:r>
            <a:endParaRPr lang="zh-CN" altLang="en-US" dirty="0"/>
          </a:p>
        </p:txBody>
      </p:sp>
      <p:sp>
        <p:nvSpPr>
          <p:cNvPr id="8" name="内容占位符 7"/>
          <p:cNvSpPr>
            <a:spLocks noGrp="1"/>
          </p:cNvSpPr>
          <p:nvPr>
            <p:ph idx="1" hasCustomPrompt="1"/>
          </p:nvPr>
        </p:nvSpPr>
        <p:spPr>
          <a:xfrm>
            <a:off x="502444" y="481012"/>
            <a:ext cx="8139113" cy="3417094"/>
          </a:xfrm>
          <a:prstGeom prst="rect">
            <a:avLst/>
          </a:prstGeom>
        </p:spPr>
        <p:txBody>
          <a:bodyPr vert="horz" lIns="101600" tIns="0" rIns="82550" bIns="0" rtlCol="0">
            <a:noAutofit/>
          </a:bodyPr>
          <a:lstStyle>
            <a:lvl1pPr marL="171450" marR="0" lvl="0"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阿里巴巴普惠体 2.0 55 Regular" panose="00020600040101010101" pitchFamily="18" charset="-122"/>
                <a:ea typeface="阿里巴巴普惠体 2.0 55 Regular" panose="00020600040101010101" pitchFamily="18" charset="-122"/>
                <a:cs typeface="+mn-cs"/>
                <a:sym typeface="+mn-ea"/>
              </a:defRPr>
            </a:lvl1pPr>
            <a:lvl2pPr marL="342900" marR="0" lvl="1" indent="0" algn="l" defTabSz="342900" rtl="0" eaLnBrk="1" fontAlgn="auto" latinLnBrk="0" hangingPunct="1">
              <a:lnSpc>
                <a:spcPct val="130000"/>
              </a:lnSpc>
              <a:spcBef>
                <a:spcPct val="1000"/>
              </a:spcBef>
              <a:spcAft>
                <a:spcPts val="375"/>
              </a:spcAft>
              <a:buFont typeface="Arial" panose="020B0604020202020204" pitchFamily="34" charset="0"/>
              <a:buNone/>
              <a:tabLst>
                <a:tab pos="603250" algn="l"/>
              </a:tabLst>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a:xfrm>
            <a:off x="3087000" y="4762375"/>
            <a:ext cx="2970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endParaRPr lang="zh-CN" altLang="en-US" dirty="0"/>
          </a:p>
        </p:txBody>
      </p:sp>
      <p:sp>
        <p:nvSpPr>
          <p:cNvPr id="6" name="灯片编号占位符 5"/>
          <p:cNvSpPr>
            <a:spLocks noGrp="1"/>
          </p:cNvSpPr>
          <p:nvPr>
            <p:ph type="sldNum" sz="quarter" idx="12"/>
          </p:nvPr>
        </p:nvSpPr>
        <p:spPr>
          <a:xfrm>
            <a:off x="6457950" y="4762375"/>
            <a:ext cx="2025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idx="1" hasCustomPrompt="1"/>
          </p:nvPr>
        </p:nvSpPr>
        <p:spPr>
          <a:xfrm>
            <a:off x="0" y="0"/>
            <a:ext cx="9147334" cy="5151120"/>
          </a:xfrm>
          <a:prstGeom prst="rect">
            <a:avLst/>
          </a:prstGeom>
        </p:spPr>
        <p:txBody>
          <a:bodyPr vert="horz" lIns="101600" tIns="0" rIns="82550" bIns="0" rtlCol="0">
            <a:noAutofit/>
          </a:bodyPr>
          <a:lstStyle>
            <a:lvl1pPr marL="171450" marR="0" lvl="0"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阿里巴巴普惠体 2.0 55 Regular" panose="00020600040101010101" pitchFamily="18" charset="-122"/>
                <a:ea typeface="阿里巴巴普惠体 2.0 55 Regular" panose="00020600040101010101" pitchFamily="18" charset="-122"/>
                <a:cs typeface="+mn-cs"/>
                <a:sym typeface="+mn-ea"/>
              </a:defRPr>
            </a:lvl1pPr>
            <a:lvl2pPr marL="342900" marR="0" lvl="1" indent="0" algn="l" defTabSz="342900" rtl="0" eaLnBrk="1" fontAlgn="auto" latinLnBrk="0" hangingPunct="1">
              <a:lnSpc>
                <a:spcPct val="130000"/>
              </a:lnSpc>
              <a:spcBef>
                <a:spcPct val="1000"/>
              </a:spcBef>
              <a:spcAft>
                <a:spcPts val="375"/>
              </a:spcAft>
              <a:buFont typeface="Arial" panose="020B0604020202020204" pitchFamily="34" charset="0"/>
              <a:buNone/>
              <a:tabLst>
                <a:tab pos="603250" algn="l"/>
              </a:tabLst>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a:xfrm>
            <a:off x="3087000" y="4762375"/>
            <a:ext cx="2970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endParaRPr lang="zh-CN" altLang="en-US" dirty="0"/>
          </a:p>
        </p:txBody>
      </p:sp>
      <p:sp>
        <p:nvSpPr>
          <p:cNvPr id="5" name="灯片编号占位符 4"/>
          <p:cNvSpPr>
            <a:spLocks noGrp="1"/>
          </p:cNvSpPr>
          <p:nvPr>
            <p:ph type="sldNum" sz="quarter" idx="12"/>
          </p:nvPr>
        </p:nvSpPr>
        <p:spPr>
          <a:xfrm>
            <a:off x="6457950" y="4762375"/>
            <a:ext cx="2025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fld id="{49AE70B2-8BF9-45C0-BB95-33D1B9D3A854}" type="slidenum">
              <a:rPr lang="zh-CN" altLang="en-US" smtClean="0"/>
            </a:fld>
            <a:endParaRPr lang="zh-CN" altLang="en-US" dirty="0"/>
          </a:p>
        </p:txBody>
      </p:sp>
      <p:sp>
        <p:nvSpPr>
          <p:cNvPr id="2" name="内容占位符 1"/>
          <p:cNvSpPr>
            <a:spLocks noGrp="1"/>
          </p:cNvSpPr>
          <p:nvPr>
            <p:ph sz="half" idx="2" hasCustomPrompt="1"/>
          </p:nvPr>
        </p:nvSpPr>
        <p:spPr>
          <a:xfrm>
            <a:off x="350996" y="423863"/>
            <a:ext cx="4050030" cy="4295775"/>
          </a:xfrm>
          <a:prstGeom prst="rect">
            <a:avLst/>
          </a:prstGeom>
        </p:spPr>
        <p:txBody>
          <a:bodyPr vert="horz" lIns="101600" tIns="0" rIns="82550" bIns="0" rtlCol="0">
            <a:noAutofit/>
          </a:bodyPr>
          <a:lstStyle>
            <a:lvl1pPr marL="171450" marR="0" lvl="0"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阿里巴巴普惠体 2.0 55 Regular" panose="00020600040101010101" pitchFamily="18" charset="-122"/>
                <a:ea typeface="阿里巴巴普惠体 2.0 55 Regular" panose="00020600040101010101" pitchFamily="18" charset="-122"/>
                <a:cs typeface="+mn-cs"/>
                <a:sym typeface="+mn-ea"/>
              </a:defRPr>
            </a:lvl1pPr>
            <a:lvl2pPr marL="514350" marR="0" lvl="1" indent="-171450" algn="l" defTabSz="342900" rtl="0" eaLnBrk="1" fontAlgn="auto" latinLnBrk="0" hangingPunct="1">
              <a:lnSpc>
                <a:spcPct val="130000"/>
              </a:lnSpc>
              <a:spcBef>
                <a:spcPct val="1000"/>
              </a:spcBef>
              <a:spcAft>
                <a:spcPts val="375"/>
              </a:spcAft>
              <a:buFont typeface="Arial" panose="020B0604020202020204" pitchFamily="34" charset="0"/>
              <a:buChar char="•"/>
              <a:tabLst>
                <a:tab pos="603250" algn="l"/>
              </a:tabLst>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4715828" y="423863"/>
            <a:ext cx="4050030" cy="4295775"/>
          </a:xfrm>
          <a:prstGeom prst="rect">
            <a:avLst/>
          </a:prstGeom>
        </p:spPr>
        <p:txBody>
          <a:bodyPr vert="horz" lIns="101600" tIns="0" rIns="82550" bIns="0" rtlCol="0">
            <a:noAutofit/>
          </a:bodyPr>
          <a:lstStyle>
            <a:lvl1pPr marL="171450" marR="0" lvl="0"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阿里巴巴普惠体 2.0 55 Regular" panose="00020600040101010101" pitchFamily="18" charset="-122"/>
                <a:ea typeface="阿里巴巴普惠体 2.0 55 Regular" panose="00020600040101010101" pitchFamily="18" charset="-122"/>
                <a:cs typeface="+mn-cs"/>
                <a:sym typeface="+mn-ea"/>
              </a:defRPr>
            </a:lvl1pPr>
            <a:lvl2pPr marL="514350" marR="0" lvl="1" indent="-171450" algn="l" defTabSz="342900" rtl="0" eaLnBrk="1" fontAlgn="auto" latinLnBrk="0" hangingPunct="1">
              <a:lnSpc>
                <a:spcPct val="130000"/>
              </a:lnSpc>
              <a:spcBef>
                <a:spcPct val="1000"/>
              </a:spcBef>
              <a:spcAft>
                <a:spcPts val="375"/>
              </a:spcAft>
              <a:buFont typeface="Arial" panose="020B0604020202020204" pitchFamily="34" charset="0"/>
              <a:buChar char="•"/>
              <a:tabLst>
                <a:tab pos="603250" algn="l"/>
              </a:tabLst>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342900" rtl="0" eaLnBrk="1" fontAlgn="auto" latinLnBrk="0" hangingPunct="1">
              <a:lnSpc>
                <a:spcPct val="130000"/>
              </a:lnSpc>
              <a:spcBef>
                <a:spcPct val="1000"/>
              </a:spcBef>
              <a:spcAft>
                <a:spcPts val="375"/>
              </a:spcAft>
              <a:buFont typeface="Arial" panose="020B0604020202020204" pitchFamily="34" charset="0"/>
              <a:buChar char="•"/>
              <a:defRPr kumimoji="0" lang="zh-CN" altLang="en-US" sz="1800" b="0" i="0" u="none" strike="noStrike" kern="1200" cap="none" spc="56"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a:xfrm>
            <a:off x="3087000" y="4762375"/>
            <a:ext cx="2970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endParaRPr lang="zh-CN" altLang="en-US" dirty="0"/>
          </a:p>
        </p:txBody>
      </p:sp>
      <p:sp>
        <p:nvSpPr>
          <p:cNvPr id="5" name="灯片编号占位符 4"/>
          <p:cNvSpPr>
            <a:spLocks noGrp="1"/>
          </p:cNvSpPr>
          <p:nvPr>
            <p:ph type="sldNum" sz="quarter" idx="12"/>
          </p:nvPr>
        </p:nvSpPr>
        <p:spPr>
          <a:xfrm>
            <a:off x="6457950" y="4762375"/>
            <a:ext cx="2025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fld id="{49AE70B2-8BF9-45C0-BB95-33D1B9D3A854}" type="slidenum">
              <a:rPr lang="zh-CN" altLang="en-US" smtClean="0"/>
            </a:fld>
            <a:endParaRPr lang="zh-CN" altLang="en-US" dirty="0"/>
          </a:p>
        </p:txBody>
      </p:sp>
      <p:sp>
        <p:nvSpPr>
          <p:cNvPr id="2" name="标题 1"/>
          <p:cNvSpPr>
            <a:spLocks noGrp="1"/>
          </p:cNvSpPr>
          <p:nvPr>
            <p:ph type="title" hasCustomPrompt="1"/>
          </p:nvPr>
        </p:nvSpPr>
        <p:spPr>
          <a:xfrm>
            <a:off x="502411" y="467693"/>
            <a:ext cx="8139178" cy="674375"/>
          </a:xfrm>
        </p:spPr>
        <p:txBody>
          <a:bodyPr vert="horz" lIns="101600" tIns="38100" rIns="25400" bIns="38100" rtlCol="0" anchor="ctr" anchorCtr="0">
            <a:noAutofit/>
          </a:bodyPr>
          <a:lstStyle>
            <a:lvl1pPr marL="0" marR="0" algn="ctr" defTabSz="342900" rtl="0" eaLnBrk="1" fontAlgn="auto" latinLnBrk="0" hangingPunct="1">
              <a:lnSpc>
                <a:spcPct val="100000"/>
              </a:lnSpc>
              <a:buNone/>
              <a:defRPr kumimoji="0" lang="zh-CN" altLang="en-US" sz="2400" b="0" i="0" u="none" strike="noStrike" kern="1200" cap="none" spc="225" normalizeH="0" baseline="0" noProof="1" dirty="0">
                <a:solidFill>
                  <a:schemeClr val="tx1"/>
                </a:solidFill>
                <a:effectLst/>
                <a:uFillTx/>
                <a:latin typeface="阿里巴巴普惠体 2.0 55 Regular" panose="00020600040101010101" pitchFamily="18" charset="-122"/>
                <a:ea typeface="阿里巴巴普惠体 2.0 55 Regular" panose="00020600040101010101" pitchFamily="18" charset="-122"/>
                <a:cs typeface="+mj-cs"/>
                <a:sym typeface="+mn-ea"/>
              </a:defRPr>
            </a:lvl1pPr>
          </a:lstStyle>
          <a:p>
            <a:pPr lvl="0"/>
            <a:r>
              <a:rPr dirty="0">
                <a:sym typeface="+mn-ea"/>
              </a:rPr>
              <a:t>单击此处编辑标题</a:t>
            </a:r>
            <a:endParaRPr dirty="0">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a:xfrm>
            <a:off x="3087000" y="4762375"/>
            <a:ext cx="2970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endParaRPr lang="zh-CN" altLang="en-US" dirty="0"/>
          </a:p>
        </p:txBody>
      </p:sp>
      <p:sp>
        <p:nvSpPr>
          <p:cNvPr id="5" name="灯片编号占位符 4"/>
          <p:cNvSpPr>
            <a:spLocks noGrp="1"/>
          </p:cNvSpPr>
          <p:nvPr>
            <p:ph type="sldNum" sz="quarter" idx="12"/>
          </p:nvPr>
        </p:nvSpPr>
        <p:spPr>
          <a:xfrm>
            <a:off x="6457950" y="4762375"/>
            <a:ext cx="2025000" cy="237600"/>
          </a:xfrm>
          <a:prstGeom prst="rect">
            <a:avLst/>
          </a:prstGeom>
        </p:spPr>
        <p:txBody>
          <a:bodyPr/>
          <a:lstStyle>
            <a:lvl1pPr>
              <a:defRPr>
                <a:latin typeface="阿里巴巴普惠体 2.0 55 Regular" panose="00020600040101010101" pitchFamily="18" charset="-122"/>
                <a:ea typeface="阿里巴巴普惠体 2.0 55 Regular" panose="00020600040101010101" pitchFamily="18" charset="-122"/>
              </a:defRPr>
            </a:lvl1pPr>
          </a:lstStyle>
          <a:p>
            <a:fld id="{49AE70B2-8BF9-45C0-BB95-33D1B9D3A854}" type="slidenum">
              <a:rPr lang="zh-CN" altLang="en-US" smtClean="0"/>
            </a:fld>
            <a:endParaRPr lang="zh-CN" altLang="en-US" dirty="0"/>
          </a:p>
        </p:txBody>
      </p:sp>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176051" y="118935"/>
            <a:ext cx="1815017" cy="370798"/>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55005" y="2268887"/>
            <a:ext cx="7833990" cy="605727"/>
          </a:xfrm>
          <a:prstGeom prst="rect">
            <a:avLst/>
          </a:prstGeom>
        </p:spPr>
        <p:txBody>
          <a:bodyPr/>
          <a:lstStyle>
            <a:lvl1pPr algn="ctr">
              <a:defRPr>
                <a:solidFill>
                  <a:schemeClr val="bg1"/>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defRPr>
            </a:lvl1pPr>
          </a:lstStyle>
          <a:p>
            <a:r>
              <a:rPr lang="zh-CN" altLang="en-US" dirty="0"/>
              <a:t>单击此处编辑母版标题样式</a:t>
            </a:r>
            <a:endParaRPr lang="zh-CN" altLang="en-US" dirty="0"/>
          </a:p>
        </p:txBody>
      </p:sp>
      <p:sp>
        <p:nvSpPr>
          <p:cNvPr id="3" name="灯片编号占位符 2"/>
          <p:cNvSpPr>
            <a:spLocks noGrp="1"/>
          </p:cNvSpPr>
          <p:nvPr>
            <p:ph type="sldNum" sz="quarter" idx="10"/>
          </p:nvPr>
        </p:nvSpPr>
        <p:spPr>
          <a:xfrm>
            <a:off x="8521851" y="4861753"/>
            <a:ext cx="436441" cy="176972"/>
          </a:xfrm>
          <a:prstGeom prst="rect">
            <a:avLst/>
          </a:prstGeom>
        </p:spPr>
        <p:txBody>
          <a:bodyPr/>
          <a:lstStyle>
            <a:lvl1pPr>
              <a:defRPr>
                <a:solidFill>
                  <a:schemeClr val="bg1"/>
                </a:solidFill>
                <a:ea typeface="阿里巴巴普惠体 2.0 55 Regular" panose="00020600040101010101" pitchFamily="18" charset="-122"/>
              </a:defRPr>
            </a:lvl1pPr>
          </a:lstStyle>
          <a:p>
            <a:fld id="{86CB4B4D-7CA3-9044-876B-883B54F8677D}" type="slidenum">
              <a:rPr lang="en-US" altLang="zh-CN" smtClean="0"/>
            </a:fld>
            <a:endParaRPr lang="zh-CN" altLang="en-US" dirty="0"/>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slideLayout" Target="../slideLayouts/slideLayout1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2" Type="http://schemas.openxmlformats.org/officeDocument/2006/relationships/theme" Target="../theme/theme3.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5000"/>
                <a:lumOff val="95000"/>
              </a:schemeClr>
            </a:gs>
            <a:gs pos="100000">
              <a:schemeClr val="accent1">
                <a:lumMod val="15000"/>
                <a:lumOff val="85000"/>
              </a:schemeClr>
            </a:gs>
          </a:gsLst>
          <a:lin ang="5400000" scaled="1"/>
          <a:tileRect/>
        </a:gradFill>
        <a:effectLst/>
      </p:bgPr>
    </p:bg>
    <p:spTree>
      <p:nvGrpSpPr>
        <p:cNvPr id="1" name=""/>
        <p:cNvGrpSpPr/>
        <p:nvPr/>
      </p:nvGrpSpPr>
      <p:grpSpPr>
        <a:xfrm>
          <a:off x="0" y="0"/>
          <a:ext cx="0" cy="0"/>
          <a:chOff x="0" y="0"/>
          <a:chExt cx="0" cy="0"/>
        </a:xfrm>
      </p:grpSpPr>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750">
              <a:ea typeface="阿里巴巴普惠体 2.0 55 Regular" panose="00020600040101010101" pitchFamily="18"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685800" rtl="0" eaLnBrk="1" fontAlgn="auto" latinLnBrk="0" hangingPunct="1">
        <a:lnSpc>
          <a:spcPct val="100000"/>
        </a:lnSpc>
        <a:spcBef>
          <a:spcPct val="0"/>
        </a:spcBef>
        <a:buNone/>
        <a:defRPr sz="2100" b="1" u="none" strike="noStrike" kern="1200" cap="none" spc="75" normalizeH="0">
          <a:solidFill>
            <a:schemeClr val="tx1"/>
          </a:solidFill>
          <a:uFillTx/>
          <a:latin typeface="+mn-ea"/>
          <a:ea typeface="+mn-ea"/>
          <a:cs typeface="+mj-cs"/>
        </a:defRPr>
      </a:lvl1pPr>
    </p:titleStyle>
    <p:bodyStyle>
      <a:lvl1pPr marL="171450" indent="-171450" algn="l" defTabSz="685800" rtl="0" eaLnBrk="1" fontAlgn="auto" latinLnBrk="0" hangingPunct="1">
        <a:lnSpc>
          <a:spcPct val="130000"/>
        </a:lnSpc>
        <a:spcBef>
          <a:spcPct val="1000"/>
        </a:spcBef>
        <a:spcAft>
          <a:spcPts val="375"/>
        </a:spcAft>
        <a:buFont typeface="Arial" panose="020B0604020202020204" pitchFamily="34" charset="0"/>
        <a:buChar char="•"/>
        <a:defRPr sz="1200" u="none" strike="noStrike" kern="1200" cap="none" spc="56" normalizeH="0" baseline="0">
          <a:solidFill>
            <a:schemeClr val="tx1"/>
          </a:solidFill>
          <a:uFillTx/>
          <a:latin typeface="+mn-ea"/>
          <a:ea typeface="+mn-ea"/>
          <a:cs typeface="+mn-cs"/>
        </a:defRPr>
      </a:lvl1pPr>
      <a:lvl2pPr marL="514350" indent="-171450" algn="l" defTabSz="685800" rtl="0" eaLnBrk="1" fontAlgn="auto" latinLnBrk="0" hangingPunct="1">
        <a:lnSpc>
          <a:spcPct val="130000"/>
        </a:lnSpc>
        <a:spcBef>
          <a:spcPct val="1000"/>
        </a:spcBef>
        <a:spcAft>
          <a:spcPts val="375"/>
        </a:spcAft>
        <a:buFont typeface="Arial" panose="020B0604020202020204" pitchFamily="34" charset="0"/>
        <a:buChar char="•"/>
        <a:tabLst>
          <a:tab pos="1207135" algn="l"/>
        </a:tabLst>
        <a:defRPr sz="1200" u="none" strike="noStrike" kern="1200" cap="none" spc="56" normalizeH="0" baseline="0">
          <a:solidFill>
            <a:schemeClr val="tx1"/>
          </a:solidFill>
          <a:uFillTx/>
          <a:latin typeface="+mn-ea"/>
          <a:ea typeface="+mn-ea"/>
          <a:cs typeface="+mn-cs"/>
        </a:defRPr>
      </a:lvl2pPr>
      <a:lvl3pPr marL="857250" indent="-171450" algn="l" defTabSz="685800" rtl="0" eaLnBrk="1" fontAlgn="auto" latinLnBrk="0" hangingPunct="1">
        <a:lnSpc>
          <a:spcPct val="130000"/>
        </a:lnSpc>
        <a:spcBef>
          <a:spcPct val="1000"/>
        </a:spcBef>
        <a:spcAft>
          <a:spcPts val="375"/>
        </a:spcAft>
        <a:buFont typeface="Arial" panose="020B0604020202020204" pitchFamily="34" charset="0"/>
        <a:buChar char="•"/>
        <a:defRPr sz="1200" u="none" strike="noStrike" kern="1200" cap="none" spc="56" normalizeH="0" baseline="0">
          <a:solidFill>
            <a:schemeClr val="tx1"/>
          </a:solidFill>
          <a:uFillTx/>
          <a:latin typeface="+mn-ea"/>
          <a:ea typeface="+mn-ea"/>
          <a:cs typeface="+mn-cs"/>
        </a:defRPr>
      </a:lvl3pPr>
      <a:lvl4pPr marL="1200150" indent="-171450" algn="l" defTabSz="685800" rtl="0" eaLnBrk="1" fontAlgn="auto" latinLnBrk="0" hangingPunct="1">
        <a:lnSpc>
          <a:spcPct val="130000"/>
        </a:lnSpc>
        <a:spcBef>
          <a:spcPct val="1000"/>
        </a:spcBef>
        <a:spcAft>
          <a:spcPts val="375"/>
        </a:spcAft>
        <a:buFont typeface="Arial" panose="020B0604020202020204" pitchFamily="34" charset="0"/>
        <a:buChar char="•"/>
        <a:defRPr sz="1200" u="none" strike="noStrike" kern="1200" cap="none" spc="56" normalizeH="0" baseline="0">
          <a:solidFill>
            <a:schemeClr val="tx1"/>
          </a:solidFill>
          <a:uFillTx/>
          <a:latin typeface="+mn-ea"/>
          <a:ea typeface="+mn-ea"/>
          <a:cs typeface="+mn-cs"/>
        </a:defRPr>
      </a:lvl4pPr>
      <a:lvl5pPr marL="1543050" indent="-171450" algn="l" defTabSz="685800" rtl="0" eaLnBrk="1" fontAlgn="auto" latinLnBrk="0" hangingPunct="1">
        <a:lnSpc>
          <a:spcPct val="130000"/>
        </a:lnSpc>
        <a:spcBef>
          <a:spcPct val="1000"/>
        </a:spcBef>
        <a:spcAft>
          <a:spcPts val="375"/>
        </a:spcAft>
        <a:buFont typeface="Arial" panose="020B0604020202020204" pitchFamily="34" charset="0"/>
        <a:buChar char="•"/>
        <a:defRPr sz="1200" u="none" strike="noStrike" kern="1200" cap="none" spc="56" normalizeH="0" baseline="0">
          <a:solidFill>
            <a:schemeClr val="tx1"/>
          </a:solidFill>
          <a:uFillTx/>
          <a:latin typeface="+mn-ea"/>
          <a:ea typeface="+mn-ea"/>
          <a:cs typeface="+mn-cs"/>
        </a:defRPr>
      </a:lvl5pPr>
      <a:lvl6pPr marL="1885950" indent="-171450" algn="l" defTabSz="685800" rtl="0" eaLnBrk="1" latinLnBrk="0" hangingPunct="1">
        <a:lnSpc>
          <a:spcPct val="90000"/>
        </a:lnSpc>
        <a:spcBef>
          <a:spcPct val="201000"/>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ct val="201000"/>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ct val="201000"/>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ct val="201000"/>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100000">
              <a:schemeClr val="accent1">
                <a:lumMod val="15000"/>
                <a:lumOff val="85000"/>
              </a:schemeClr>
            </a:gs>
          </a:gsLst>
          <a:lin ang="5400000" scaled="1"/>
          <a:tileRect/>
        </a:gra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Lst>
  <p:transition spd="med"/>
  <p:hf hdr="0" ftr="0" dt="0"/>
  <p:txStyles>
    <p:titleStyle>
      <a:lvl1pPr marL="0" marR="0" indent="0" algn="l" defTabSz="309880" latinLnBrk="0">
        <a:lnSpc>
          <a:spcPct val="100000"/>
        </a:lnSpc>
        <a:spcBef>
          <a:spcPts val="0"/>
        </a:spcBef>
        <a:spcAft>
          <a:spcPts val="0"/>
        </a:spcAft>
        <a:buClrTx/>
        <a:buSzTx/>
        <a:buFontTx/>
        <a:buNone/>
        <a:defRPr sz="1800" b="1" i="0" u="none" strike="noStrike" cap="none" spc="0" baseline="0">
          <a:solidFill>
            <a:schemeClr val="tx1"/>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1pPr>
      <a:lvl2pPr marL="0" marR="0" indent="0" algn="l" defTabSz="309880" latinLnBrk="0">
        <a:lnSpc>
          <a:spcPct val="100000"/>
        </a:lnSpc>
        <a:spcBef>
          <a:spcPts val="0"/>
        </a:spcBef>
        <a:spcAft>
          <a:spcPts val="0"/>
        </a:spcAft>
        <a:buClrTx/>
        <a:buSzTx/>
        <a:buFontTx/>
        <a:buNone/>
        <a:defRPr sz="2965" b="1" i="0" u="none" strike="noStrike" cap="none" spc="0" baseline="0">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2pPr>
      <a:lvl3pPr marL="0" marR="0" indent="0" algn="l" defTabSz="309880" latinLnBrk="0">
        <a:lnSpc>
          <a:spcPct val="100000"/>
        </a:lnSpc>
        <a:spcBef>
          <a:spcPts val="0"/>
        </a:spcBef>
        <a:spcAft>
          <a:spcPts val="0"/>
        </a:spcAft>
        <a:buClrTx/>
        <a:buSzTx/>
        <a:buFontTx/>
        <a:buNone/>
        <a:defRPr sz="2965" b="1" i="0" u="none" strike="noStrike" cap="none" spc="0" baseline="0">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3pPr>
      <a:lvl4pPr marL="0" marR="0" indent="0" algn="l" defTabSz="309880" latinLnBrk="0">
        <a:lnSpc>
          <a:spcPct val="100000"/>
        </a:lnSpc>
        <a:spcBef>
          <a:spcPts val="0"/>
        </a:spcBef>
        <a:spcAft>
          <a:spcPts val="0"/>
        </a:spcAft>
        <a:buClrTx/>
        <a:buSzTx/>
        <a:buFontTx/>
        <a:buNone/>
        <a:defRPr sz="2965" b="1" i="0" u="none" strike="noStrike" cap="none" spc="0" baseline="0">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4pPr>
      <a:lvl5pPr marL="0" marR="0" indent="0" algn="l" defTabSz="309880" latinLnBrk="0">
        <a:lnSpc>
          <a:spcPct val="100000"/>
        </a:lnSpc>
        <a:spcBef>
          <a:spcPts val="0"/>
        </a:spcBef>
        <a:spcAft>
          <a:spcPts val="0"/>
        </a:spcAft>
        <a:buClrTx/>
        <a:buSzTx/>
        <a:buFontTx/>
        <a:buNone/>
        <a:defRPr sz="2965" b="1" i="0" u="none" strike="noStrike" cap="none" spc="0" baseline="0">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5pPr>
      <a:lvl6pPr marL="0" marR="0" indent="0" algn="l" defTabSz="309880" latinLnBrk="0">
        <a:lnSpc>
          <a:spcPct val="100000"/>
        </a:lnSpc>
        <a:spcBef>
          <a:spcPts val="0"/>
        </a:spcBef>
        <a:spcAft>
          <a:spcPts val="0"/>
        </a:spcAft>
        <a:buClrTx/>
        <a:buSzTx/>
        <a:buFontTx/>
        <a:buNone/>
        <a:defRPr sz="2965" b="1" i="0" u="none" strike="noStrike" cap="none" spc="0" baseline="0">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6pPr>
      <a:lvl7pPr marL="0" marR="0" indent="0" algn="l" defTabSz="309880" latinLnBrk="0">
        <a:lnSpc>
          <a:spcPct val="100000"/>
        </a:lnSpc>
        <a:spcBef>
          <a:spcPts val="0"/>
        </a:spcBef>
        <a:spcAft>
          <a:spcPts val="0"/>
        </a:spcAft>
        <a:buClrTx/>
        <a:buSzTx/>
        <a:buFontTx/>
        <a:buNone/>
        <a:defRPr sz="2965" b="1" i="0" u="none" strike="noStrike" cap="none" spc="0" baseline="0">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7pPr>
      <a:lvl8pPr marL="0" marR="0" indent="0" algn="l" defTabSz="309880" latinLnBrk="0">
        <a:lnSpc>
          <a:spcPct val="100000"/>
        </a:lnSpc>
        <a:spcBef>
          <a:spcPts val="0"/>
        </a:spcBef>
        <a:spcAft>
          <a:spcPts val="0"/>
        </a:spcAft>
        <a:buClrTx/>
        <a:buSzTx/>
        <a:buFontTx/>
        <a:buNone/>
        <a:defRPr sz="2965" b="1" i="0" u="none" strike="noStrike" cap="none" spc="0" baseline="0">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8pPr>
      <a:lvl9pPr marL="0" marR="0" indent="0" algn="l" defTabSz="309880" latinLnBrk="0">
        <a:lnSpc>
          <a:spcPct val="100000"/>
        </a:lnSpc>
        <a:spcBef>
          <a:spcPts val="0"/>
        </a:spcBef>
        <a:spcAft>
          <a:spcPts val="0"/>
        </a:spcAft>
        <a:buClrTx/>
        <a:buSzTx/>
        <a:buFontTx/>
        <a:buNone/>
        <a:defRPr sz="2965" b="1" i="0" u="none" strike="noStrike" cap="none" spc="0" baseline="0">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9pPr>
    </p:titleStyle>
    <p:bodyStyle>
      <a:lvl1pPr marL="0" marR="0" indent="0" algn="l" defTabSz="309880" latinLnBrk="0">
        <a:lnSpc>
          <a:spcPct val="100000"/>
        </a:lnSpc>
        <a:spcBef>
          <a:spcPts val="0"/>
        </a:spcBef>
        <a:spcAft>
          <a:spcPts val="0"/>
        </a:spcAft>
        <a:buClrTx/>
        <a:buSzTx/>
        <a:buFontTx/>
        <a:buNone/>
        <a:defRPr sz="1650" b="0" i="0" u="none" strike="noStrike" cap="none" spc="0" baseline="0">
          <a:solidFill>
            <a:schemeClr val="tx1"/>
          </a:solidFill>
          <a:uFillTx/>
          <a:latin typeface="+mn-lt"/>
          <a:ea typeface="+mn-ea"/>
          <a:cs typeface="+mn-cs"/>
          <a:sym typeface="Helvetica Light"/>
        </a:defRPr>
      </a:lvl1pPr>
      <a:lvl2pPr marL="0" marR="0" indent="0" algn="l" defTabSz="309880" latinLnBrk="0">
        <a:lnSpc>
          <a:spcPct val="100000"/>
        </a:lnSpc>
        <a:spcBef>
          <a:spcPts val="0"/>
        </a:spcBef>
        <a:spcAft>
          <a:spcPts val="0"/>
        </a:spcAft>
        <a:buClrTx/>
        <a:buSzTx/>
        <a:buFontTx/>
        <a:buNone/>
        <a:defRPr sz="1650" b="0" i="0" u="none" strike="noStrike" cap="none" spc="0" baseline="0">
          <a:solidFill>
            <a:schemeClr val="tx1"/>
          </a:solidFill>
          <a:uFillTx/>
          <a:latin typeface="+mn-lt"/>
          <a:ea typeface="+mn-ea"/>
          <a:cs typeface="+mn-cs"/>
          <a:sym typeface="Helvetica Light"/>
        </a:defRPr>
      </a:lvl2pPr>
      <a:lvl3pPr marL="0" marR="0" indent="0" algn="l" defTabSz="309880" latinLnBrk="0">
        <a:lnSpc>
          <a:spcPct val="100000"/>
        </a:lnSpc>
        <a:spcBef>
          <a:spcPts val="0"/>
        </a:spcBef>
        <a:spcAft>
          <a:spcPts val="0"/>
        </a:spcAft>
        <a:buClrTx/>
        <a:buSzTx/>
        <a:buFontTx/>
        <a:buNone/>
        <a:defRPr sz="1650" b="0" i="0" u="none" strike="noStrike" cap="none" spc="0" baseline="0">
          <a:solidFill>
            <a:schemeClr val="tx1"/>
          </a:solidFill>
          <a:uFillTx/>
          <a:latin typeface="+mn-lt"/>
          <a:ea typeface="+mn-ea"/>
          <a:cs typeface="+mn-cs"/>
          <a:sym typeface="Helvetica Light"/>
        </a:defRPr>
      </a:lvl3pPr>
      <a:lvl4pPr marL="0" marR="0" indent="0" algn="l" defTabSz="309880" latinLnBrk="0">
        <a:lnSpc>
          <a:spcPct val="100000"/>
        </a:lnSpc>
        <a:spcBef>
          <a:spcPts val="0"/>
        </a:spcBef>
        <a:spcAft>
          <a:spcPts val="0"/>
        </a:spcAft>
        <a:buClrTx/>
        <a:buSzTx/>
        <a:buFontTx/>
        <a:buNone/>
        <a:defRPr sz="1650" b="0" i="0" u="none" strike="noStrike" cap="none" spc="0" baseline="0">
          <a:solidFill>
            <a:schemeClr val="tx1"/>
          </a:solidFill>
          <a:uFillTx/>
          <a:latin typeface="+mn-lt"/>
          <a:ea typeface="+mn-ea"/>
          <a:cs typeface="+mn-cs"/>
          <a:sym typeface="Helvetica Light"/>
        </a:defRPr>
      </a:lvl4pPr>
      <a:lvl5pPr marL="0" marR="0" indent="0" algn="l" defTabSz="309880" latinLnBrk="0">
        <a:lnSpc>
          <a:spcPct val="100000"/>
        </a:lnSpc>
        <a:spcBef>
          <a:spcPts val="0"/>
        </a:spcBef>
        <a:spcAft>
          <a:spcPts val="0"/>
        </a:spcAft>
        <a:buClrTx/>
        <a:buSzTx/>
        <a:buFontTx/>
        <a:buNone/>
        <a:defRPr sz="1650" b="0" i="0" u="none" strike="noStrike" cap="none" spc="0" baseline="0">
          <a:solidFill>
            <a:schemeClr val="tx1"/>
          </a:solidFill>
          <a:uFillTx/>
          <a:latin typeface="+mn-lt"/>
          <a:ea typeface="+mn-ea"/>
          <a:cs typeface="+mn-cs"/>
          <a:sym typeface="Helvetica Light"/>
        </a:defRPr>
      </a:lvl5pPr>
      <a:lvl6pPr marL="0" marR="0" indent="0" algn="ctr" defTabSz="309880" latinLnBrk="0">
        <a:lnSpc>
          <a:spcPct val="100000"/>
        </a:lnSpc>
        <a:spcBef>
          <a:spcPts val="0"/>
        </a:spcBef>
        <a:spcAft>
          <a:spcPts val="0"/>
        </a:spcAft>
        <a:buClrTx/>
        <a:buSzTx/>
        <a:buFontTx/>
        <a:buNone/>
        <a:defRPr sz="1650" b="0" i="0" u="none" strike="noStrike" cap="none" spc="0" baseline="0">
          <a:solidFill>
            <a:srgbClr val="000000"/>
          </a:solidFill>
          <a:uFillTx/>
          <a:latin typeface="+mn-lt"/>
          <a:ea typeface="+mn-ea"/>
          <a:cs typeface="+mn-cs"/>
          <a:sym typeface="Helvetica Light"/>
        </a:defRPr>
      </a:lvl6pPr>
      <a:lvl7pPr marL="0" marR="0" indent="0" algn="ctr" defTabSz="309880" latinLnBrk="0">
        <a:lnSpc>
          <a:spcPct val="100000"/>
        </a:lnSpc>
        <a:spcBef>
          <a:spcPts val="0"/>
        </a:spcBef>
        <a:spcAft>
          <a:spcPts val="0"/>
        </a:spcAft>
        <a:buClrTx/>
        <a:buSzTx/>
        <a:buFontTx/>
        <a:buNone/>
        <a:defRPr sz="1650" b="0" i="0" u="none" strike="noStrike" cap="none" spc="0" baseline="0">
          <a:solidFill>
            <a:srgbClr val="000000"/>
          </a:solidFill>
          <a:uFillTx/>
          <a:latin typeface="+mn-lt"/>
          <a:ea typeface="+mn-ea"/>
          <a:cs typeface="+mn-cs"/>
          <a:sym typeface="Helvetica Light"/>
        </a:defRPr>
      </a:lvl7pPr>
      <a:lvl8pPr marL="0" marR="0" indent="0" algn="ctr" defTabSz="309880" latinLnBrk="0">
        <a:lnSpc>
          <a:spcPct val="100000"/>
        </a:lnSpc>
        <a:spcBef>
          <a:spcPts val="0"/>
        </a:spcBef>
        <a:spcAft>
          <a:spcPts val="0"/>
        </a:spcAft>
        <a:buClrTx/>
        <a:buSzTx/>
        <a:buFontTx/>
        <a:buNone/>
        <a:defRPr sz="1650" b="0" i="0" u="none" strike="noStrike" cap="none" spc="0" baseline="0">
          <a:solidFill>
            <a:srgbClr val="000000"/>
          </a:solidFill>
          <a:uFillTx/>
          <a:latin typeface="+mn-lt"/>
          <a:ea typeface="+mn-ea"/>
          <a:cs typeface="+mn-cs"/>
          <a:sym typeface="Helvetica Light"/>
        </a:defRPr>
      </a:lvl8pPr>
      <a:lvl9pPr marL="0" marR="0" indent="0" algn="ctr" defTabSz="309880" latinLnBrk="0">
        <a:lnSpc>
          <a:spcPct val="100000"/>
        </a:lnSpc>
        <a:spcBef>
          <a:spcPts val="0"/>
        </a:spcBef>
        <a:spcAft>
          <a:spcPts val="0"/>
        </a:spcAft>
        <a:buClrTx/>
        <a:buSzTx/>
        <a:buFontTx/>
        <a:buNone/>
        <a:defRPr sz="1650" b="0" i="0" u="none" strike="noStrike" cap="none" spc="0" baseline="0">
          <a:solidFill>
            <a:srgbClr val="000000"/>
          </a:solidFill>
          <a:uFillTx/>
          <a:latin typeface="+mn-lt"/>
          <a:ea typeface="+mn-ea"/>
          <a:cs typeface="+mn-cs"/>
          <a:sym typeface="Helvetica Light"/>
        </a:defRPr>
      </a:lvl9pPr>
    </p:bodyStyle>
    <p:otherStyle>
      <a:lvl1pPr marL="0" marR="0" indent="0" algn="ctr" defTabSz="30988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Helvetica Light"/>
        </a:defRPr>
      </a:lvl1pPr>
      <a:lvl2pPr marL="0" marR="0" indent="0" algn="ctr" defTabSz="30988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Helvetica Light"/>
        </a:defRPr>
      </a:lvl2pPr>
      <a:lvl3pPr marL="0" marR="0" indent="0" algn="ctr" defTabSz="30988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Helvetica Light"/>
        </a:defRPr>
      </a:lvl3pPr>
      <a:lvl4pPr marL="0" marR="0" indent="0" algn="ctr" defTabSz="30988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Helvetica Light"/>
        </a:defRPr>
      </a:lvl4pPr>
      <a:lvl5pPr marL="0" marR="0" indent="0" algn="ctr" defTabSz="30988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Helvetica Light"/>
        </a:defRPr>
      </a:lvl5pPr>
      <a:lvl6pPr marL="0" marR="0" indent="0" algn="ctr" defTabSz="30988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Helvetica Light"/>
        </a:defRPr>
      </a:lvl6pPr>
      <a:lvl7pPr marL="0" marR="0" indent="0" algn="ctr" defTabSz="30988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Helvetica Light"/>
        </a:defRPr>
      </a:lvl7pPr>
      <a:lvl8pPr marL="0" marR="0" indent="0" algn="ctr" defTabSz="30988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Helvetica Light"/>
        </a:defRPr>
      </a:lvl8pPr>
      <a:lvl9pPr marL="0" marR="0" indent="0" algn="ctr" defTabSz="30988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Helvetica Light"/>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100000">
              <a:schemeClr val="accent1">
                <a:lumMod val="15000"/>
                <a:lumOff val="85000"/>
              </a:schemeClr>
            </a:gs>
          </a:gsLst>
          <a:lin ang="5400000" scaled="1"/>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阿里巴巴普惠体 2.0 55 Regular" panose="00020600040101010101" pitchFamily="18" charset="-122"/>
              </a:defRPr>
            </a:lvl1pPr>
          </a:lstStyle>
          <a:p>
            <a:fld id="{22818E69-81D0-49C5-ABB5-FF04919D792B}" type="datetimeFigureOut">
              <a:rPr lang="zh-CN" altLang="en-US" smtClean="0"/>
            </a:fld>
            <a:endParaRPr lang="zh-CN" altLang="en-US" dirty="0"/>
          </a:p>
        </p:txBody>
      </p:sp>
      <p:sp>
        <p:nvSpPr>
          <p:cNvPr id="5"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阿里巴巴普惠体 2.0 55 Regular" panose="00020600040101010101" pitchFamily="18" charset="-122"/>
              </a:defRPr>
            </a:lvl1pPr>
          </a:lstStyle>
          <a:p>
            <a:endParaRPr lang="zh-CN" altLang="en-US" dirty="0"/>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阿里巴巴普惠体 2.0 55 Regular" panose="00020600040101010101" pitchFamily="18" charset="-122"/>
              </a:defRPr>
            </a:lvl1pPr>
          </a:lstStyle>
          <a:p>
            <a:fld id="{168CDB3F-CAD3-47D2-A0E9-BA772FA57F2F}"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txStyles>
    <p:titleStyle>
      <a:lvl1pPr algn="l" defTabSz="685800" rtl="0" eaLnBrk="1" latinLnBrk="0" hangingPunct="1">
        <a:lnSpc>
          <a:spcPct val="90000"/>
        </a:lnSpc>
        <a:spcBef>
          <a:spcPct val="0"/>
        </a:spcBef>
        <a:buNone/>
        <a:defRPr sz="3300" kern="1200">
          <a:solidFill>
            <a:schemeClr val="tx1"/>
          </a:solidFill>
          <a:latin typeface="阿里巴巴普惠体 2.0 55 Regular" panose="00020600040101010101" pitchFamily="18" charset="-122"/>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阿里巴巴普惠体 2.0 55 Regular" panose="00020600040101010101" pitchFamily="18" charset="-122"/>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阿里巴巴普惠体 2.0 55 Regular" panose="00020600040101010101" pitchFamily="18" charset="-122"/>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阿里巴巴普惠体 2.0 55 Regular" panose="00020600040101010101" pitchFamily="18" charset="-122"/>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阿里巴巴普惠体 2.0 55 Regular" panose="00020600040101010101" pitchFamily="18" charset="-122"/>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阿里巴巴普惠体 2.0 55 Regular" panose="00020600040101010101" pitchFamily="18"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9.xml"/><Relationship Id="rId2" Type="http://schemas.openxmlformats.org/officeDocument/2006/relationships/image" Target="../media/image6.png"/><Relationship Id="rId1" Type="http://schemas.openxmlformats.org/officeDocument/2006/relationships/image" Target="../media/image5.pn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20.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20.xml"/><Relationship Id="rId5" Type="http://schemas.openxmlformats.org/officeDocument/2006/relationships/image" Target="../media/image36.png"/><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20.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20.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image" Target="../media/image37.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20.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38.png"/><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28.xml"/><Relationship Id="rId3" Type="http://schemas.openxmlformats.org/officeDocument/2006/relationships/image" Target="../media/image39.png"/><Relationship Id="rId2" Type="http://schemas.openxmlformats.org/officeDocument/2006/relationships/tags" Target="../tags/tag27.xml"/><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6" Type="http://schemas.openxmlformats.org/officeDocument/2006/relationships/slideLayout" Target="../slideLayouts/slideLayout20.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image" Target="../media/image39.png"/><Relationship Id="rId2" Type="http://schemas.openxmlformats.org/officeDocument/2006/relationships/tags" Target="../tags/tag29.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33.xml"/><Relationship Id="rId3" Type="http://schemas.openxmlformats.org/officeDocument/2006/relationships/image" Target="../media/image39.png"/><Relationship Id="rId2" Type="http://schemas.openxmlformats.org/officeDocument/2006/relationships/tags" Target="../tags/tag32.xml"/><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35.xml"/><Relationship Id="rId3" Type="http://schemas.openxmlformats.org/officeDocument/2006/relationships/image" Target="../media/image39.png"/><Relationship Id="rId2" Type="http://schemas.openxmlformats.org/officeDocument/2006/relationships/tags" Target="../tags/tag34.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image" Target="../media/image14.png"/><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0" Type="http://schemas.openxmlformats.org/officeDocument/2006/relationships/notesSlide" Target="../notesSlides/notesSlide2.xml"/><Relationship Id="rId1" Type="http://schemas.openxmlformats.org/officeDocument/2006/relationships/image" Target="../media/image7.png"/></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40.png"/><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40.png"/><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40.png"/><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7" Type="http://schemas.openxmlformats.org/officeDocument/2006/relationships/slideLayout" Target="../slideLayouts/slideLayout20.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image" Target="../media/image41.png"/><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image" Target="../media/image15.png"/></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41.png"/><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image" Target="../media/image15.png"/></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41.png"/><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image" Target="../media/image15.png"/></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41.png"/><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image" Target="../media/image15.png"/></Relationships>
</file>

<file path=ppt/slides/_rels/slide27.xml.rels><?xml version="1.0" encoding="UTF-8" standalone="yes"?>
<Relationships xmlns="http://schemas.openxmlformats.org/package/2006/relationships"><Relationship Id="rId7" Type="http://schemas.openxmlformats.org/officeDocument/2006/relationships/slideLayout" Target="../slideLayouts/slideLayout20.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image" Target="../media/image15.png"/></Relationships>
</file>

<file path=ppt/slides/_rels/slide28.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42.png"/><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image" Target="../media/image15.png"/></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42.png"/><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image" Target="../media/image15.png"/></Relationships>
</file>

<file path=ppt/slides/_rels/slide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20.xml"/><Relationship Id="rId7" Type="http://schemas.openxmlformats.org/officeDocument/2006/relationships/image" Target="../media/image20.png"/><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5.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30.xml.rels><?xml version="1.0" encoding="UTF-8" standalone="yes"?>
<Relationships xmlns="http://schemas.openxmlformats.org/package/2006/relationships"><Relationship Id="rId9" Type="http://schemas.openxmlformats.org/officeDocument/2006/relationships/notesSlide" Target="../notesSlides/notesSlide13.xml"/><Relationship Id="rId8" Type="http://schemas.openxmlformats.org/officeDocument/2006/relationships/slideLayout" Target="../slideLayouts/slideLayout20.xml"/><Relationship Id="rId7" Type="http://schemas.openxmlformats.org/officeDocument/2006/relationships/image" Target="../media/image20.png"/><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5.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image" Target="../media/image47.png"/><Relationship Id="rId3" Type="http://schemas.openxmlformats.org/officeDocument/2006/relationships/image" Target="../media/image46.png"/><Relationship Id="rId2" Type="http://schemas.openxmlformats.org/officeDocument/2006/relationships/image" Target="../media/image45.jpeg"/><Relationship Id="rId1" Type="http://schemas.openxmlformats.org/officeDocument/2006/relationships/image" Target="../media/image15.png"/></Relationships>
</file>

<file path=ppt/slides/_rels/slide32.xml.rels><?xml version="1.0" encoding="UTF-8" standalone="yes"?>
<Relationships xmlns="http://schemas.openxmlformats.org/package/2006/relationships"><Relationship Id="rId9" Type="http://schemas.openxmlformats.org/officeDocument/2006/relationships/notesSlide" Target="../notesSlides/notesSlide14.xml"/><Relationship Id="rId8" Type="http://schemas.openxmlformats.org/officeDocument/2006/relationships/slideLayout" Target="../slideLayouts/slideLayout20.xml"/><Relationship Id="rId7" Type="http://schemas.openxmlformats.org/officeDocument/2006/relationships/image" Target="../media/image20.png"/><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5.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33.xml.rels><?xml version="1.0" encoding="UTF-8" standalone="yes"?>
<Relationships xmlns="http://schemas.openxmlformats.org/package/2006/relationships"><Relationship Id="rId9" Type="http://schemas.openxmlformats.org/officeDocument/2006/relationships/tags" Target="../tags/tag65.xml"/><Relationship Id="rId8" Type="http://schemas.openxmlformats.org/officeDocument/2006/relationships/tags" Target="../tags/tag64.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0" Type="http://schemas.openxmlformats.org/officeDocument/2006/relationships/slideLayout" Target="../slideLayouts/slideLayout20.xml"/><Relationship Id="rId2" Type="http://schemas.openxmlformats.org/officeDocument/2006/relationships/tags" Target="../tags/tag58.xml"/><Relationship Id="rId19" Type="http://schemas.openxmlformats.org/officeDocument/2006/relationships/tags" Target="../tags/tag75.xml"/><Relationship Id="rId18" Type="http://schemas.openxmlformats.org/officeDocument/2006/relationships/tags" Target="../tags/tag74.xml"/><Relationship Id="rId17" Type="http://schemas.openxmlformats.org/officeDocument/2006/relationships/tags" Target="../tags/tag73.xml"/><Relationship Id="rId16" Type="http://schemas.openxmlformats.org/officeDocument/2006/relationships/tags" Target="../tags/tag72.xml"/><Relationship Id="rId15" Type="http://schemas.openxmlformats.org/officeDocument/2006/relationships/tags" Target="../tags/tag71.xml"/><Relationship Id="rId14" Type="http://schemas.openxmlformats.org/officeDocument/2006/relationships/tags" Target="../tags/tag70.xml"/><Relationship Id="rId13" Type="http://schemas.openxmlformats.org/officeDocument/2006/relationships/tags" Target="../tags/tag69.xml"/><Relationship Id="rId12" Type="http://schemas.openxmlformats.org/officeDocument/2006/relationships/tags" Target="../tags/tag68.xml"/><Relationship Id="rId11" Type="http://schemas.openxmlformats.org/officeDocument/2006/relationships/tags" Target="../tags/tag67.xml"/><Relationship Id="rId10" Type="http://schemas.openxmlformats.org/officeDocument/2006/relationships/tags" Target="../tags/tag66.xml"/><Relationship Id="rId1" Type="http://schemas.openxmlformats.org/officeDocument/2006/relationships/image" Target="../media/image15.png"/></Relationships>
</file>

<file path=ppt/slides/_rels/slide34.xml.rels><?xml version="1.0" encoding="UTF-8" standalone="yes"?>
<Relationships xmlns="http://schemas.openxmlformats.org/package/2006/relationships"><Relationship Id="rId9" Type="http://schemas.openxmlformats.org/officeDocument/2006/relationships/image" Target="../media/image55.png"/><Relationship Id="rId8" Type="http://schemas.openxmlformats.org/officeDocument/2006/relationships/image" Target="../media/image54.png"/><Relationship Id="rId7" Type="http://schemas.openxmlformats.org/officeDocument/2006/relationships/image" Target="../media/image53.png"/><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 Id="rId3" Type="http://schemas.openxmlformats.org/officeDocument/2006/relationships/image" Target="../media/image49.png"/><Relationship Id="rId2" Type="http://schemas.openxmlformats.org/officeDocument/2006/relationships/image" Target="../media/image48.png"/><Relationship Id="rId12" Type="http://schemas.openxmlformats.org/officeDocument/2006/relationships/slideLayout" Target="../slideLayouts/slideLayout20.xml"/><Relationship Id="rId11" Type="http://schemas.openxmlformats.org/officeDocument/2006/relationships/image" Target="../media/image57.png"/><Relationship Id="rId10" Type="http://schemas.openxmlformats.org/officeDocument/2006/relationships/image" Target="../media/image56.png"/><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9" Type="http://schemas.openxmlformats.org/officeDocument/2006/relationships/image" Target="../media/image28.png"/><Relationship Id="rId8" Type="http://schemas.openxmlformats.org/officeDocument/2006/relationships/image" Target="../media/image27.png"/><Relationship Id="rId7" Type="http://schemas.openxmlformats.org/officeDocument/2006/relationships/image" Target="../media/image26.png"/><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png"/><Relationship Id="rId10" Type="http://schemas.openxmlformats.org/officeDocument/2006/relationships/slideLayout" Target="../slideLayouts/slideLayout20.xml"/><Relationship Id="rId1" Type="http://schemas.openxmlformats.org/officeDocument/2006/relationships/image" Target="../media/image15.png"/></Relationships>
</file>

<file path=ppt/slides/_rels/slide5.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20.xml"/><Relationship Id="rId7" Type="http://schemas.openxmlformats.org/officeDocument/2006/relationships/image" Target="../media/image20.png"/><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5.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0.xml"/><Relationship Id="rId1" Type="http://schemas.openxmlformats.org/officeDocument/2006/relationships/image" Target="../media/image15.png"/></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image" Target="../media/image20.png"/><Relationship Id="rId7" Type="http://schemas.openxmlformats.org/officeDocument/2006/relationships/image" Target="../media/image19.png"/><Relationship Id="rId6" Type="http://schemas.openxmlformats.org/officeDocument/2006/relationships/image" Target="../media/image18.png"/><Relationship Id="rId5" Type="http://schemas.openxmlformats.org/officeDocument/2006/relationships/image" Target="../media/image5.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29.png"/><Relationship Id="rId10" Type="http://schemas.openxmlformats.org/officeDocument/2006/relationships/notesSlide" Target="../notesSlides/notesSlide5.xml"/><Relationship Id="rId1" Type="http://schemas.openxmlformats.org/officeDocument/2006/relationships/image" Target="../media/image15.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20.xml"/><Relationship Id="rId5" Type="http://schemas.openxmlformats.org/officeDocument/2006/relationships/image" Target="../media/image34.png"/><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20.xml"/><Relationship Id="rId5" Type="http://schemas.openxmlformats.org/officeDocument/2006/relationships/image" Target="../media/image35.png"/><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文本框 1" hidden="1"/>
          <p:cNvSpPr txBox="1"/>
          <p:nvPr/>
        </p:nvSpPr>
        <p:spPr>
          <a:xfrm>
            <a:off x="-112500" y="0"/>
            <a:ext cx="0" cy="0"/>
          </a:xfrm>
          <a:prstGeom prst="rect">
            <a:avLst/>
          </a:prstGeom>
          <a:solidFill>
            <a:srgbClr val="FFFFFF"/>
          </a:solidFill>
        </p:spPr>
        <p:txBody>
          <a:bodyPr rtlCol="0" anchor="t"/>
          <a:lstStyle/>
          <a:p>
            <a:pPr algn="l"/>
            <a:endParaRPr lang="en-US" sz="415" dirty="0">
              <a:ea typeface="阿里巴巴普惠体 2.0 55 Regular" panose="00020600040101010101" pitchFamily="18" charset="-122"/>
            </a:endParaRPr>
          </a:p>
          <a:p>
            <a:pPr>
              <a:buClr>
                <a:srgbClr val="FFFFFF"/>
              </a:buClr>
            </a:pPr>
            <a:r>
              <a:rPr lang="en-US" sz="705" dirty="0">
                <a:solidFill>
                  <a:srgbClr val="FFFFFF"/>
                </a:solidFill>
                <a:ea typeface="阿里巴巴普惠体 2.0 55 Regular" panose="00020600040101010101" pitchFamily="18" charset="-122"/>
              </a:rPr>
              <a:t>BBAAD9C20180234D78E509342D30BE3092B9B20119416B80AED98330B1ED2B8BAB4BB638F16BFB0C22B92F089846D9ECD7F9218AC1D0EBD11B5EC276313E3FD324F9DF3D3E2DE957A4F62ED768F24C557662EDA3715937D0D8FBE19A60CD5C08D9E6209A0EB</a:t>
            </a:r>
            <a:endParaRPr lang="en-US" sz="705" dirty="0">
              <a:solidFill>
                <a:srgbClr val="FFFFFF"/>
              </a:solidFill>
              <a:ea typeface="阿里巴巴普惠体 2.0 55 Regular" panose="00020600040101010101" pitchFamily="18" charset="-122"/>
            </a:endParaRPr>
          </a:p>
        </p:txBody>
      </p:sp>
      <p:pic>
        <p:nvPicPr>
          <p:cNvPr id="2" name="图片 1"/>
          <p:cNvPicPr>
            <a:picLocks noChangeAspect="1"/>
          </p:cNvPicPr>
          <p:nvPr/>
        </p:nvPicPr>
        <p:blipFill>
          <a:blip r:embed="rId2"/>
          <a:stretch>
            <a:fillRect/>
          </a:stretch>
        </p:blipFill>
        <p:spPr>
          <a:xfrm>
            <a:off x="0" y="0"/>
            <a:ext cx="9144000" cy="5143500"/>
          </a:xfrm>
          <a:prstGeom prst="rect">
            <a:avLst/>
          </a:prstGeom>
        </p:spPr>
      </p:pic>
      <p:sp>
        <p:nvSpPr>
          <p:cNvPr id="3" name="矩形 2"/>
          <p:cNvSpPr/>
          <p:nvPr/>
        </p:nvSpPr>
        <p:spPr>
          <a:xfrm>
            <a:off x="651579" y="2748674"/>
            <a:ext cx="3668550" cy="24890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noAutofit/>
          </a:bodyPr>
          <a:lstStyle/>
          <a:p>
            <a:pPr marL="0" marR="0" indent="0" algn="ctr" defTabSz="825500" rtl="0" fontAlgn="auto" latinLnBrk="0" hangingPunct="0">
              <a:lnSpc>
                <a:spcPct val="100000"/>
              </a:lnSpc>
              <a:spcBef>
                <a:spcPts val="0"/>
              </a:spcBef>
              <a:spcAft>
                <a:spcPts val="0"/>
              </a:spcAft>
              <a:buClrTx/>
              <a:buSzTx/>
              <a:buFontTx/>
              <a:buNone/>
            </a:pPr>
            <a:r>
              <a:rPr lang="en-US" altLang="zh-CN" sz="1600" dirty="0">
                <a:solidFill>
                  <a:srgbClr val="2391FF"/>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rPr>
              <a:t>Advanced  FinTech  AI  Competition</a:t>
            </a:r>
            <a:endParaRPr lang="zh-CN" altLang="en-US" sz="1600" dirty="0">
              <a:solidFill>
                <a:srgbClr val="2391FF"/>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388336" y="4560754"/>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2" name="标题 1"/>
          <p:cNvSpPr txBox="1"/>
          <p:nvPr/>
        </p:nvSpPr>
        <p:spPr>
          <a:xfrm>
            <a:off x="730260" y="208221"/>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示例</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21" name="Object 14018"/>
          <p:cNvSpPr txBox="1"/>
          <p:nvPr/>
        </p:nvSpPr>
        <p:spPr>
          <a:xfrm>
            <a:off x="629602" y="3628626"/>
            <a:ext cx="1352550" cy="447675"/>
          </a:xfrm>
          <a:prstGeom prst="rect">
            <a:avLst/>
          </a:prstGeom>
        </p:spPr>
        <p:txBody>
          <a:bodyPr vert="horz" wrap="square" lIns="0" tIns="35100" rIns="0" bIns="35100" rtlCol="0" anchor="t" anchorCtr="0">
            <a:noAutofit/>
          </a:bodyPr>
          <a:lstStyle/>
          <a:p>
            <a:pPr algn="l">
              <a:lnSpc>
                <a:spcPct val="100000"/>
              </a:lnSpc>
            </a:pPr>
            <a:endParaRPr lang="zh-CN" altLang="en-US" sz="2400" dirty="0">
              <a:latin typeface="等线" panose="02010600030101010101" pitchFamily="2" charset="-122"/>
              <a:ea typeface="等线" panose="02010600030101010101" pitchFamily="2" charset="-122"/>
            </a:endParaRPr>
          </a:p>
        </p:txBody>
      </p:sp>
      <p:sp>
        <p:nvSpPr>
          <p:cNvPr id="15" name="矩形: 圆角 14"/>
          <p:cNvSpPr/>
          <p:nvPr/>
        </p:nvSpPr>
        <p:spPr>
          <a:xfrm>
            <a:off x="629920" y="862799"/>
            <a:ext cx="7832090" cy="2338982"/>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7" name="矩形: 圆角 6"/>
          <p:cNvSpPr/>
          <p:nvPr/>
        </p:nvSpPr>
        <p:spPr>
          <a:xfrm>
            <a:off x="629285" y="3315169"/>
            <a:ext cx="7832725" cy="1122680"/>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7" name="Object 14024"/>
          <p:cNvSpPr txBox="1"/>
          <p:nvPr>
            <p:custDataLst>
              <p:tags r:id="rId1"/>
            </p:custDataLst>
          </p:nvPr>
        </p:nvSpPr>
        <p:spPr>
          <a:xfrm>
            <a:off x="781222" y="3353313"/>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Answer</a:t>
            </a:r>
            <a:endParaRPr lang="zh-CN" altLang="en-US" sz="1600" dirty="0">
              <a:solidFill>
                <a:srgbClr val="2254F4"/>
              </a:solidFill>
              <a:latin typeface="钉钉进步体" panose="00020600040101010101" pitchFamily="18" charset="-122"/>
              <a:ea typeface="钉钉进步体" panose="00020600040101010101" pitchFamily="18" charset="-122"/>
            </a:endParaRPr>
          </a:p>
        </p:txBody>
      </p:sp>
      <p:sp>
        <p:nvSpPr>
          <p:cNvPr id="29" name="Object 14026"/>
          <p:cNvSpPr txBox="1"/>
          <p:nvPr>
            <p:custDataLst>
              <p:tags r:id="rId2"/>
            </p:custDataLst>
          </p:nvPr>
        </p:nvSpPr>
        <p:spPr>
          <a:xfrm>
            <a:off x="781221" y="3663703"/>
            <a:ext cx="7455005" cy="670006"/>
          </a:xfrm>
          <a:prstGeom prst="rect">
            <a:avLst/>
          </a:prstGeom>
        </p:spPr>
        <p:txBody>
          <a:bodyPr vert="horz" wrap="square" lIns="0" tIns="35100" rIns="0" bIns="35100" rtlCol="0" anchor="t" anchorCtr="0">
            <a:noAutofit/>
          </a:bodyPr>
          <a:lstStyle/>
          <a:p>
            <a:pPr algn="l">
              <a:lnSpc>
                <a:spcPct val="115000"/>
              </a:lnSpc>
            </a:pP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误判</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混淆矛盾类型</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此处可能存在矛盾错误：</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'预算金额：2822.07元', '最高限价：2660.333311万元']</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误判</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不遵循格式输出</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矛盾错误：</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'预算金额：1551.555000元;第1包:675.000000万元;第2包:576.555000万元'与'第1包:675万元;第2包:576.555万元']之间存在单位矛盾</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
        <p:nvSpPr>
          <p:cNvPr id="17" name="Object 14024"/>
          <p:cNvSpPr txBox="1"/>
          <p:nvPr>
            <p:custDataLst>
              <p:tags r:id="rId3"/>
            </p:custDataLst>
          </p:nvPr>
        </p:nvSpPr>
        <p:spPr>
          <a:xfrm>
            <a:off x="781222" y="927915"/>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Prompt</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3" name="Object 14026"/>
          <p:cNvSpPr txBox="1"/>
          <p:nvPr>
            <p:custDataLst>
              <p:tags r:id="rId4"/>
            </p:custDataLst>
          </p:nvPr>
        </p:nvSpPr>
        <p:spPr>
          <a:xfrm>
            <a:off x="787401" y="1252025"/>
            <a:ext cx="7448826" cy="1927225"/>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charset="0"/>
              <a:buChar char="Ø"/>
            </a:pPr>
            <a:r>
              <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作为一位识别金融文本中的漏洞和矛盾的专家，您的任务是从给定的上下文中找出存在漏洞或矛盾的句子。</a:t>
            </a:r>
            <a:endPar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给定的上下文： "{para}\n" </a:t>
            </a:r>
            <a:endParaRPr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indent="-171450" algn="l">
              <a:lnSpc>
                <a:spcPct val="115000"/>
              </a:lnSpc>
              <a:buFont typeface="Wingdings" panose="05000000000000000000" charset="0"/>
              <a:buChar char="Ø"/>
            </a:pPr>
            <a:r>
              <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请综合上述信息，你给出的回复需要包含以下两个字段：</a:t>
            </a:r>
            <a:endPar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a:t>
            </a:r>
            <a:r>
              <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.error_type: 基于上下文内容，指出这段文本中存在的漏洞或者矛盾类型，文本漏洞包含五种：常识错误、数值单位错误、数据不完整、计算错误、语句重复；文本矛盾包含三种：逻辑矛盾、时间矛盾、数值前后矛盾。</a:t>
            </a:r>
            <a:endPar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2.error_sentence: 根据你找到的漏洞或者矛盾类型，写出原文中存在漏洞或矛盾的句子，请用 markdown 格式。</a:t>
            </a:r>
            <a:endPar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如果你认为有一个存在漏洞的句子，请按照以下JSON格式来回答</a:t>
            </a:r>
            <a:r>
              <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如果你认为有两个存在矛盾的句子，请按照以下JSON格式来回答</a:t>
            </a:r>
            <a:r>
              <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indent="-171450" algn="l">
              <a:lnSpc>
                <a:spcPct val="115000"/>
              </a:lnSpc>
              <a:buFont typeface="Wingdings" panose="05000000000000000000" charset="0"/>
              <a:buChar char="Ø"/>
            </a:pPr>
            <a:r>
              <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注意：如果碰到上下文内容中没有存在漏洞或矛盾，无法回答问题的情况，type和error_sentence可以返回空。</a:t>
            </a:r>
            <a:endPar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indent="-171450" algn="l">
              <a:lnSpc>
                <a:spcPct val="115000"/>
              </a:lnSpc>
              <a:buFont typeface="Wingdings" panose="05000000000000000000" charset="0"/>
              <a:buChar char="Ø"/>
            </a:pPr>
            <a:r>
              <a:rPr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最后强调一下：你的回复将直接用于javascript的JSON.parse解析</a:t>
            </a:r>
            <a:r>
              <a:rPr 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2" name="标题 1"/>
          <p:cNvSpPr txBox="1"/>
          <p:nvPr/>
        </p:nvSpPr>
        <p:spPr>
          <a:xfrm>
            <a:off x="730260" y="208221"/>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方案迭代</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21" name="Object 14018"/>
          <p:cNvSpPr txBox="1"/>
          <p:nvPr/>
        </p:nvSpPr>
        <p:spPr>
          <a:xfrm>
            <a:off x="629602" y="3602122"/>
            <a:ext cx="1352550" cy="447675"/>
          </a:xfrm>
          <a:prstGeom prst="rect">
            <a:avLst/>
          </a:prstGeom>
        </p:spPr>
        <p:txBody>
          <a:bodyPr vert="horz" wrap="square" lIns="0" tIns="35100" rIns="0" bIns="35100" rtlCol="0" anchor="t" anchorCtr="0">
            <a:noAutofit/>
          </a:bodyPr>
          <a:lstStyle/>
          <a:p>
            <a:pPr algn="l">
              <a:lnSpc>
                <a:spcPct val="100000"/>
              </a:lnSpc>
            </a:pPr>
            <a:endParaRPr lang="zh-CN" altLang="en-US" sz="2400" dirty="0">
              <a:latin typeface="等线" panose="02010600030101010101" pitchFamily="2" charset="-122"/>
              <a:ea typeface="等线" panose="02010600030101010101" pitchFamily="2" charset="-122"/>
            </a:endParaRPr>
          </a:p>
        </p:txBody>
      </p:sp>
      <p:sp>
        <p:nvSpPr>
          <p:cNvPr id="15" name="矩形: 圆角 14"/>
          <p:cNvSpPr/>
          <p:nvPr/>
        </p:nvSpPr>
        <p:spPr>
          <a:xfrm>
            <a:off x="4497998" y="1205213"/>
            <a:ext cx="3979469" cy="1384288"/>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5" name="Object 14022"/>
          <p:cNvSpPr txBox="1"/>
          <p:nvPr>
            <p:custDataLst>
              <p:tags r:id="rId1"/>
            </p:custDataLst>
          </p:nvPr>
        </p:nvSpPr>
        <p:spPr>
          <a:xfrm>
            <a:off x="4672065" y="1645947"/>
            <a:ext cx="3673730" cy="837831"/>
          </a:xfrm>
          <a:prstGeom prst="rect">
            <a:avLst/>
          </a:prstGeom>
        </p:spPr>
        <p:txBody>
          <a:bodyPr vert="horz" wrap="square" lIns="0" tIns="35100" rIns="0" bIns="35100" rtlCol="0" anchor="t" anchorCtr="0">
            <a:noAutofit/>
          </a:bodyPr>
          <a:lstStyle/>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依然使用通义金融</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14B对文本进行问题句子的识别。</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在原来的</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Prompt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基础上，针对八种错误类型（</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Type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）设计八种不同定义（</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Definition</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）并分别提供多组示例（</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Example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），按照思维链（</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CoT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）的方式组织提示词，引导模型的思考方向。</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sp>
        <p:nvSpPr>
          <p:cNvPr id="7" name="矩形: 圆角 6"/>
          <p:cNvSpPr/>
          <p:nvPr/>
        </p:nvSpPr>
        <p:spPr>
          <a:xfrm>
            <a:off x="4497998" y="2794753"/>
            <a:ext cx="3979469" cy="1468708"/>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7" name="Object 14024"/>
          <p:cNvSpPr txBox="1"/>
          <p:nvPr>
            <p:custDataLst>
              <p:tags r:id="rId2"/>
            </p:custDataLst>
          </p:nvPr>
        </p:nvSpPr>
        <p:spPr>
          <a:xfrm>
            <a:off x="4672065" y="2870075"/>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存在问题：</a:t>
            </a:r>
            <a:endParaRPr lang="zh-CN" altLang="en-US" sz="1600" dirty="0">
              <a:solidFill>
                <a:srgbClr val="2254F4"/>
              </a:solidFill>
              <a:latin typeface="钉钉进步体" panose="00020600040101010101" pitchFamily="18" charset="-122"/>
              <a:ea typeface="钉钉进步体" panose="00020600040101010101" pitchFamily="18" charset="-122"/>
            </a:endParaRPr>
          </a:p>
        </p:txBody>
      </p:sp>
      <p:sp>
        <p:nvSpPr>
          <p:cNvPr id="29" name="Object 14026"/>
          <p:cNvSpPr txBox="1"/>
          <p:nvPr>
            <p:custDataLst>
              <p:tags r:id="rId3"/>
            </p:custDataLst>
          </p:nvPr>
        </p:nvSpPr>
        <p:spPr>
          <a:xfrm>
            <a:off x="4672064" y="3196661"/>
            <a:ext cx="3608741" cy="1066800"/>
          </a:xfrm>
          <a:prstGeom prst="rect">
            <a:avLst/>
          </a:prstGeom>
        </p:spPr>
        <p:txBody>
          <a:bodyPr vert="horz" wrap="square" lIns="0" tIns="35100" rIns="0" bIns="35100" rtlCol="0" anchor="t" anchorCtr="0">
            <a:noAutofit/>
          </a:bodyPr>
          <a:lstStyle/>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1：循环八次文本耗费时间较大，即使在</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Vllm</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框架下加速推理，每次完成输出也需要耗费近四个小时，这并不令人满意。</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Few-Shot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下</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Qwen</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的指令跟随能力较差，无论是把示例安排在提示词开始或是结束，当输入的段落本身没有错误的时候，模型会把示例当做错误输出。</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
        <p:nvSpPr>
          <p:cNvPr id="17" name="Object 14024"/>
          <p:cNvSpPr txBox="1"/>
          <p:nvPr>
            <p:custDataLst>
              <p:tags r:id="rId4"/>
            </p:custDataLst>
          </p:nvPr>
        </p:nvSpPr>
        <p:spPr>
          <a:xfrm>
            <a:off x="4672065" y="1280535"/>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方案</a:t>
            </a:r>
            <a:r>
              <a:rPr lang="en-US" altLang="zh-CN" sz="1600" dirty="0">
                <a:solidFill>
                  <a:srgbClr val="2254F4"/>
                </a:solidFill>
                <a:latin typeface="钉钉进步体" panose="00020600040101010101" pitchFamily="18" charset="-122"/>
                <a:ea typeface="钉钉进步体" panose="00020600040101010101" pitchFamily="18" charset="-122"/>
              </a:rPr>
              <a:t>2.0</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pic>
        <p:nvPicPr>
          <p:cNvPr id="6" name="图片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2058" y="1007943"/>
            <a:ext cx="3545659" cy="332808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388336" y="4560754"/>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2" name="标题 1"/>
          <p:cNvSpPr txBox="1"/>
          <p:nvPr/>
        </p:nvSpPr>
        <p:spPr>
          <a:xfrm>
            <a:off x="730260" y="208221"/>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示例</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21" name="Object 14018"/>
          <p:cNvSpPr txBox="1"/>
          <p:nvPr/>
        </p:nvSpPr>
        <p:spPr>
          <a:xfrm>
            <a:off x="629602" y="3754520"/>
            <a:ext cx="1352550" cy="447675"/>
          </a:xfrm>
          <a:prstGeom prst="rect">
            <a:avLst/>
          </a:prstGeom>
        </p:spPr>
        <p:txBody>
          <a:bodyPr vert="horz" wrap="square" lIns="0" tIns="35100" rIns="0" bIns="35100" rtlCol="0" anchor="t" anchorCtr="0">
            <a:noAutofit/>
          </a:bodyPr>
          <a:lstStyle/>
          <a:p>
            <a:pPr algn="l">
              <a:lnSpc>
                <a:spcPct val="100000"/>
              </a:lnSpc>
            </a:pPr>
            <a:endParaRPr lang="zh-CN" altLang="en-US" sz="2400" dirty="0">
              <a:latin typeface="等线" panose="02010600030101010101" pitchFamily="2" charset="-122"/>
              <a:ea typeface="等线" panose="02010600030101010101" pitchFamily="2" charset="-122"/>
            </a:endParaRPr>
          </a:p>
        </p:txBody>
      </p:sp>
      <p:sp>
        <p:nvSpPr>
          <p:cNvPr id="15" name="矩形: 圆角 14"/>
          <p:cNvSpPr/>
          <p:nvPr/>
        </p:nvSpPr>
        <p:spPr>
          <a:xfrm>
            <a:off x="629920" y="988693"/>
            <a:ext cx="7832090" cy="2338982"/>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7" name="矩形: 圆角 6"/>
          <p:cNvSpPr/>
          <p:nvPr/>
        </p:nvSpPr>
        <p:spPr>
          <a:xfrm>
            <a:off x="629285" y="3441063"/>
            <a:ext cx="7832725" cy="900416"/>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7" name="Object 14024"/>
          <p:cNvSpPr txBox="1"/>
          <p:nvPr>
            <p:custDataLst>
              <p:tags r:id="rId1"/>
            </p:custDataLst>
          </p:nvPr>
        </p:nvSpPr>
        <p:spPr>
          <a:xfrm>
            <a:off x="781222" y="3479207"/>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Answer</a:t>
            </a:r>
            <a:endParaRPr lang="zh-CN" altLang="en-US" sz="1600" dirty="0">
              <a:solidFill>
                <a:srgbClr val="2254F4"/>
              </a:solidFill>
              <a:latin typeface="钉钉进步体" panose="00020600040101010101" pitchFamily="18" charset="-122"/>
              <a:ea typeface="钉钉进步体" panose="00020600040101010101" pitchFamily="18" charset="-122"/>
            </a:endParaRPr>
          </a:p>
        </p:txBody>
      </p:sp>
      <p:sp>
        <p:nvSpPr>
          <p:cNvPr id="29" name="Object 14026"/>
          <p:cNvSpPr txBox="1"/>
          <p:nvPr>
            <p:custDataLst>
              <p:tags r:id="rId2"/>
            </p:custDataLst>
          </p:nvPr>
        </p:nvSpPr>
        <p:spPr>
          <a:xfrm>
            <a:off x="781221" y="3789597"/>
            <a:ext cx="7455005" cy="670006"/>
          </a:xfrm>
          <a:prstGeom prst="rect">
            <a:avLst/>
          </a:prstGeom>
        </p:spPr>
        <p:txBody>
          <a:bodyPr vert="horz" wrap="square" lIns="0" tIns="35100" rIns="0" bIns="35100" rtlCol="0" anchor="t" anchorCtr="0">
            <a:noAutofit/>
          </a:bodyPr>
          <a:lstStyle/>
          <a:p>
            <a:pPr algn="l">
              <a:lnSpc>
                <a:spcPct val="115000"/>
              </a:lnSpc>
            </a:pP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误判</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原句正确时输出示例的错误</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错误句子：</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['2024</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年</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0-4</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月，</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TOP100</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房企销售总额为</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12464.4</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亿元</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误判</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不遵循格式输出</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 </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错误句子</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：“在恒生</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12</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个一级子行业中，医疗保健行业周涨跌幅排名为第</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14</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位。”</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
        <p:nvSpPr>
          <p:cNvPr id="17" name="Object 14024"/>
          <p:cNvSpPr txBox="1"/>
          <p:nvPr>
            <p:custDataLst>
              <p:tags r:id="rId3"/>
            </p:custDataLst>
          </p:nvPr>
        </p:nvSpPr>
        <p:spPr>
          <a:xfrm>
            <a:off x="781222" y="1053809"/>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Prompt</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3" name="Object 14026"/>
          <p:cNvSpPr txBox="1"/>
          <p:nvPr>
            <p:custDataLst>
              <p:tags r:id="rId4"/>
            </p:custDataLst>
          </p:nvPr>
        </p:nvSpPr>
        <p:spPr>
          <a:xfrm>
            <a:off x="787401" y="1377919"/>
            <a:ext cx="7448826" cy="1927225"/>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charset="0"/>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作为一位识别金融文本中的漏洞和矛盾的专家，您的任务是从给定的上下文中找出存在漏洞或矛盾的句子。</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给定的上下文： </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"{para}\n" </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indent="-171450" algn="l">
              <a:lnSpc>
                <a:spcPct val="115000"/>
              </a:lnSpc>
              <a:buFont typeface="Wingdings" panose="05000000000000000000" charset="0"/>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请综合上下文信息，以上文章可能包含以下错误，请根据示例来回答错误句子：</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"T":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常识错误</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"D":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常识错误是指文本中存在普遍认识上的错误，比如一年有</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12</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个月份、每月最多不超过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31</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天、时间前后顺序应合理，又比如标书、法规中</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不会</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会</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未被</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被</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可以</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不得</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等词的错用。存在这个错误则输出常识出错的句子。</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错误句子示例输出：</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合同签订日期：</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2022-07-32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合同公告日期：</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2022-07-06 00:00:00']",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错误句子示例输出：</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['2024</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年</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0-4</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月，</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TOP100</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房企销售总额为</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12464.4</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亿元</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indent="-171450" algn="l">
              <a:lnSpc>
                <a:spcPct val="115000"/>
              </a:lnSpc>
              <a:buFont typeface="Wingdings" panose="05000000000000000000" charset="0"/>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注意：如果碰到上下文内容中没有存在漏洞或矛盾，无法回答问题的情况，</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type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和</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可以返回空。</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indent="-171450" algn="l">
              <a:lnSpc>
                <a:spcPct val="115000"/>
              </a:lnSpc>
              <a:buFont typeface="Wingdings" panose="05000000000000000000" charset="0"/>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最后强调一下：你的回复将直接用于</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javascript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的</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JSON.parse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解析</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29602" y="1017238"/>
            <a:ext cx="5192729" cy="3274786"/>
          </a:xfrm>
          <a:prstGeom prst="rect">
            <a:avLst/>
          </a:prstGeom>
        </p:spPr>
      </p:pic>
      <p:sp>
        <p:nvSpPr>
          <p:cNvPr id="16" name="矩形 15"/>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2" name="标题 1"/>
          <p:cNvSpPr txBox="1"/>
          <p:nvPr/>
        </p:nvSpPr>
        <p:spPr>
          <a:xfrm>
            <a:off x="730260" y="208221"/>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方案迭代</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21" name="Object 14018"/>
          <p:cNvSpPr txBox="1"/>
          <p:nvPr/>
        </p:nvSpPr>
        <p:spPr>
          <a:xfrm>
            <a:off x="629602" y="3602122"/>
            <a:ext cx="1352550" cy="447675"/>
          </a:xfrm>
          <a:prstGeom prst="rect">
            <a:avLst/>
          </a:prstGeom>
        </p:spPr>
        <p:txBody>
          <a:bodyPr vert="horz" wrap="square" lIns="0" tIns="35100" rIns="0" bIns="35100" rtlCol="0" anchor="t" anchorCtr="0">
            <a:noAutofit/>
          </a:bodyPr>
          <a:lstStyle/>
          <a:p>
            <a:pPr algn="l">
              <a:lnSpc>
                <a:spcPct val="100000"/>
              </a:lnSpc>
            </a:pPr>
            <a:endParaRPr lang="zh-CN" altLang="en-US" sz="2400" dirty="0">
              <a:latin typeface="等线" panose="02010600030101010101" pitchFamily="2" charset="-122"/>
              <a:ea typeface="等线" panose="02010600030101010101" pitchFamily="2" charset="-122"/>
            </a:endParaRPr>
          </a:p>
        </p:txBody>
      </p:sp>
      <p:sp>
        <p:nvSpPr>
          <p:cNvPr id="15" name="矩形: 圆角 14"/>
          <p:cNvSpPr/>
          <p:nvPr/>
        </p:nvSpPr>
        <p:spPr>
          <a:xfrm>
            <a:off x="6045850" y="1205213"/>
            <a:ext cx="2431618" cy="1384288"/>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5" name="Object 14022"/>
          <p:cNvSpPr txBox="1"/>
          <p:nvPr>
            <p:custDataLst>
              <p:tags r:id="rId2"/>
            </p:custDataLst>
          </p:nvPr>
        </p:nvSpPr>
        <p:spPr>
          <a:xfrm>
            <a:off x="6219915" y="1645947"/>
            <a:ext cx="2125879" cy="837831"/>
          </a:xfrm>
          <a:prstGeom prst="rect">
            <a:avLst/>
          </a:prstGeom>
        </p:spPr>
        <p:txBody>
          <a:bodyPr vert="horz" wrap="square" lIns="0" tIns="35100" rIns="0" bIns="35100" rtlCol="0" anchor="t" anchorCtr="0">
            <a:noAutofit/>
          </a:bodyPr>
          <a:lstStyle/>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更换指令跟随、推理逻辑能力更强的</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GLM-4-9B</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模型。</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将八种错误和矛盾类型整合为五种识别模式，设计机制模型进行初筛。</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sp>
        <p:nvSpPr>
          <p:cNvPr id="7" name="矩形: 圆角 6"/>
          <p:cNvSpPr/>
          <p:nvPr/>
        </p:nvSpPr>
        <p:spPr>
          <a:xfrm>
            <a:off x="4497998" y="2794753"/>
            <a:ext cx="3979469" cy="1468708"/>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7" name="Object 14024"/>
          <p:cNvSpPr txBox="1"/>
          <p:nvPr>
            <p:custDataLst>
              <p:tags r:id="rId3"/>
            </p:custDataLst>
          </p:nvPr>
        </p:nvSpPr>
        <p:spPr>
          <a:xfrm>
            <a:off x="4672065" y="2870075"/>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存在问题：</a:t>
            </a:r>
            <a:endParaRPr lang="zh-CN" altLang="en-US" sz="1600" dirty="0">
              <a:solidFill>
                <a:srgbClr val="2254F4"/>
              </a:solidFill>
              <a:latin typeface="钉钉进步体" panose="00020600040101010101" pitchFamily="18" charset="-122"/>
              <a:ea typeface="钉钉进步体" panose="00020600040101010101" pitchFamily="18" charset="-122"/>
            </a:endParaRPr>
          </a:p>
        </p:txBody>
      </p:sp>
      <p:sp>
        <p:nvSpPr>
          <p:cNvPr id="29" name="Object 14026"/>
          <p:cNvSpPr txBox="1"/>
          <p:nvPr>
            <p:custDataLst>
              <p:tags r:id="rId4"/>
            </p:custDataLst>
          </p:nvPr>
        </p:nvSpPr>
        <p:spPr>
          <a:xfrm>
            <a:off x="4672064" y="3196661"/>
            <a:ext cx="3608741" cy="1066800"/>
          </a:xfrm>
          <a:prstGeom prst="rect">
            <a:avLst/>
          </a:prstGeom>
        </p:spPr>
        <p:txBody>
          <a:bodyPr vert="horz" wrap="square" lIns="0" tIns="35100" rIns="0" bIns="35100" rtlCol="0" anchor="t" anchorCtr="0">
            <a:noAutofit/>
          </a:bodyPr>
          <a:lstStyle/>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1：由于我们使用的是无微调方案，</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GLM-4-9B</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会对一些金融专有名词产生困惑，导致判别错误。模型结果表现为查全率较高而查准率不足。</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2：分句迭代丧失了对全文语义的理解能力。金融文本的局部时间、逻辑与全文冲突的情况无法兼顾。</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
        <p:nvSpPr>
          <p:cNvPr id="17" name="Object 14024"/>
          <p:cNvSpPr txBox="1"/>
          <p:nvPr>
            <p:custDataLst>
              <p:tags r:id="rId5"/>
            </p:custDataLst>
          </p:nvPr>
        </p:nvSpPr>
        <p:spPr>
          <a:xfrm>
            <a:off x="6219916" y="1280535"/>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方案</a:t>
            </a:r>
            <a:r>
              <a:rPr lang="en-US" altLang="zh-CN" sz="1600" dirty="0">
                <a:solidFill>
                  <a:srgbClr val="2254F4"/>
                </a:solidFill>
                <a:latin typeface="钉钉进步体" panose="00020600040101010101" pitchFamily="18" charset="-122"/>
                <a:ea typeface="钉钉进步体" panose="00020600040101010101" pitchFamily="18" charset="-122"/>
              </a:rPr>
              <a:t>3.0</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388336" y="4560754"/>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2" name="标题 1"/>
          <p:cNvSpPr txBox="1"/>
          <p:nvPr/>
        </p:nvSpPr>
        <p:spPr>
          <a:xfrm>
            <a:off x="730260" y="208221"/>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示例</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21" name="Object 14018"/>
          <p:cNvSpPr txBox="1"/>
          <p:nvPr/>
        </p:nvSpPr>
        <p:spPr>
          <a:xfrm>
            <a:off x="629602" y="3628626"/>
            <a:ext cx="1352550" cy="447675"/>
          </a:xfrm>
          <a:prstGeom prst="rect">
            <a:avLst/>
          </a:prstGeom>
        </p:spPr>
        <p:txBody>
          <a:bodyPr vert="horz" wrap="square" lIns="0" tIns="35100" rIns="0" bIns="35100" rtlCol="0" anchor="t" anchorCtr="0">
            <a:noAutofit/>
          </a:bodyPr>
          <a:lstStyle/>
          <a:p>
            <a:pPr algn="l">
              <a:lnSpc>
                <a:spcPct val="100000"/>
              </a:lnSpc>
            </a:pPr>
            <a:endParaRPr lang="zh-CN" altLang="en-US" sz="2400" dirty="0">
              <a:latin typeface="等线" panose="02010600030101010101" pitchFamily="2" charset="-122"/>
              <a:ea typeface="等线" panose="02010600030101010101" pitchFamily="2" charset="-122"/>
            </a:endParaRPr>
          </a:p>
        </p:txBody>
      </p:sp>
      <p:sp>
        <p:nvSpPr>
          <p:cNvPr id="15" name="矩形: 圆角 14"/>
          <p:cNvSpPr/>
          <p:nvPr/>
        </p:nvSpPr>
        <p:spPr>
          <a:xfrm>
            <a:off x="629920" y="862799"/>
            <a:ext cx="7832090" cy="2338982"/>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7" name="矩形: 圆角 6"/>
          <p:cNvSpPr/>
          <p:nvPr/>
        </p:nvSpPr>
        <p:spPr>
          <a:xfrm>
            <a:off x="629285" y="3315169"/>
            <a:ext cx="7832725" cy="1122680"/>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7" name="Object 14024"/>
          <p:cNvSpPr txBox="1"/>
          <p:nvPr>
            <p:custDataLst>
              <p:tags r:id="rId1"/>
            </p:custDataLst>
          </p:nvPr>
        </p:nvSpPr>
        <p:spPr>
          <a:xfrm>
            <a:off x="781222" y="3353313"/>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Answer</a:t>
            </a:r>
            <a:endParaRPr lang="zh-CN" altLang="en-US" sz="1600" dirty="0">
              <a:solidFill>
                <a:srgbClr val="2254F4"/>
              </a:solidFill>
              <a:latin typeface="钉钉进步体" panose="00020600040101010101" pitchFamily="18" charset="-122"/>
              <a:ea typeface="钉钉进步体" panose="00020600040101010101" pitchFamily="18" charset="-122"/>
            </a:endParaRPr>
          </a:p>
        </p:txBody>
      </p:sp>
      <p:sp>
        <p:nvSpPr>
          <p:cNvPr id="29" name="Object 14026"/>
          <p:cNvSpPr txBox="1"/>
          <p:nvPr>
            <p:custDataLst>
              <p:tags r:id="rId2"/>
            </p:custDataLst>
          </p:nvPr>
        </p:nvSpPr>
        <p:spPr>
          <a:xfrm>
            <a:off x="781221" y="3663703"/>
            <a:ext cx="7455005" cy="774146"/>
          </a:xfrm>
          <a:prstGeom prst="rect">
            <a:avLst/>
          </a:prstGeom>
        </p:spPr>
        <p:txBody>
          <a:bodyPr vert="horz" wrap="square" lIns="0" tIns="35100" rIns="0" bIns="35100" rtlCol="0" anchor="t" anchorCtr="0">
            <a:noAutofit/>
          </a:bodyPr>
          <a:lstStyle/>
          <a:p>
            <a:pPr algn="l">
              <a:lnSpc>
                <a:spcPct val="115000"/>
              </a:lnSpc>
            </a:pP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误判</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不理解金融语境下的复杂逻辑</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“num”:“1”,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投标人应承诺近三年内未发生以下情况或失信行为：</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投标人或其法定代表人、主要负责人、实际控制人</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被</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法院采取限制高消费或相关消费措施</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“num”:“2”,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第八条 因下列原因造成被保险人身故、伤残或医疗费用支出的，保险人不承担给付保险金责任：</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（六）被保险人</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sym typeface="+mn-ea"/>
              </a:rPr>
              <a:t>（未）</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遵医嘱服用、涂用、注射药物；</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rPr>
              <a:t>" ]]</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sym typeface="+mn-ea"/>
            </a:endParaRPr>
          </a:p>
        </p:txBody>
      </p:sp>
      <p:sp>
        <p:nvSpPr>
          <p:cNvPr id="17" name="Object 14024"/>
          <p:cNvSpPr txBox="1"/>
          <p:nvPr>
            <p:custDataLst>
              <p:tags r:id="rId3"/>
            </p:custDataLst>
          </p:nvPr>
        </p:nvSpPr>
        <p:spPr>
          <a:xfrm>
            <a:off x="781222" y="927915"/>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Prompt</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3" name="Object 14026"/>
          <p:cNvSpPr txBox="1"/>
          <p:nvPr>
            <p:custDataLst>
              <p:tags r:id="rId4"/>
            </p:custDataLst>
          </p:nvPr>
        </p:nvSpPr>
        <p:spPr>
          <a:xfrm>
            <a:off x="787401" y="1252025"/>
            <a:ext cx="7448826" cy="1927225"/>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charset="0"/>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作为一位识别金融文本中的漏洞和矛盾的专家，您的任务是从给定的上下文中找出存在漏洞或矛盾的句子。</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给定的上下文：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 + </a:t>
            </a:r>
            <a:r>
              <a:rPr 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上文：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sz="1000" dirty="0" err="1">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context_upper</a:t>
            </a:r>
            <a:r>
              <a:rPr 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 +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下文：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sz="1000" dirty="0" err="1">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context_lower</a:t>
            </a:r>
            <a:r>
              <a:rPr 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 </a:t>
            </a:r>
            <a:endPar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indent="-171450" algn="l">
              <a:lnSpc>
                <a:spcPct val="115000"/>
              </a:lnSpc>
              <a:buFont typeface="Wingdings" panose="05000000000000000000" charset="0"/>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这段文本来自于研报、招标书或者法律条文，你需要判断以下这组逻辑词相互矛盾的句子中哪个不符合上下文语义：</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 </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pitchFamily="2" charset="2"/>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句子序号</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possible_error_sent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句子序号</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possible_error_sent_antonymy</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pitchFamily="2" charset="2"/>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根据上下文语义，判断逻辑词</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与其反义词</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errs_antonymy</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[k]}`</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哪个更符合语境。</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indent="-171450" algn="l">
              <a:lnSpc>
                <a:spcPct val="115000"/>
              </a:lnSpc>
              <a:buFont typeface="Wingdings" panose="05000000000000000000" charset="0"/>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请综合上述信息，你给出的回复需要包含以下两个字段：</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1.num: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不符合段落语义的句子的序号。</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628650" lvl="1" indent="-171450" algn="l">
              <a:lnSpc>
                <a:spcPct val="115000"/>
              </a:lnSpc>
              <a:buFont typeface="Wingdings" panose="05000000000000000000" charset="0"/>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2.error_sentence: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指出逻辑词不符合段落语义的那个句子，输出包含错误逻辑词的最小粒度分句</a:t>
            </a:r>
            <a:r>
              <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lvl="0" indent="-171450" algn="l">
              <a:lnSpc>
                <a:spcPct val="115000"/>
              </a:lnSpc>
              <a:buFont typeface="Wingdings" panose="05000000000000000000" charset="0"/>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请按照以下</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JSON</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格式来回答：</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 </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marL="171450" lvl="0" indent="-171450" algn="l">
              <a:lnSpc>
                <a:spcPct val="115000"/>
              </a:lnSpc>
              <a:buFont typeface="Wingdings" panose="05000000000000000000" charset="0"/>
              <a:buChar char="Ø"/>
            </a:pPr>
            <a:r>
              <a:rPr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最后强调一下：你的回复将直接用于javascript的JSON.parse解析</a:t>
            </a:r>
            <a:r>
              <a:rPr 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98577"/>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最终方案</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5853695" y="1205213"/>
            <a:ext cx="2607817" cy="3091214"/>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19" name="Object 14022"/>
          <p:cNvSpPr txBox="1"/>
          <p:nvPr>
            <p:custDataLst>
              <p:tags r:id="rId2"/>
            </p:custDataLst>
          </p:nvPr>
        </p:nvSpPr>
        <p:spPr>
          <a:xfrm>
            <a:off x="6027761" y="1645947"/>
            <a:ext cx="2307856" cy="2581496"/>
          </a:xfrm>
          <a:prstGeom prst="rect">
            <a:avLst/>
          </a:prstGeom>
        </p:spPr>
        <p:txBody>
          <a:bodyPr vert="horz" wrap="square" lIns="0" tIns="35100" rIns="0" bIns="35100" rtlCol="0" anchor="t" anchorCtr="0">
            <a:noAutofit/>
          </a:bodyPr>
          <a:lstStyle/>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使用指令跟随、推理逻辑能力更强的</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GLM4-9B</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模型进行答案输出。</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在迭代之前对每篇原始文档进行全文概括，抽取文档基本时间、事件，作为后续步骤大模型的输入。</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将八种错误和矛盾类型整合为五种识别模式，设计机制模型进行初筛，针对不同种类的错误提供更为精确的</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Prompt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对标书文档进行后处理，剔除标书开头和结尾容易造成大模型混淆的时间、人名、联系方式等，将标书按点分段进行重新筛查。</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所有模型通过</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VLLM</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框架部署。</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sp>
        <p:nvSpPr>
          <p:cNvPr id="20" name="Object 14024"/>
          <p:cNvSpPr txBox="1"/>
          <p:nvPr>
            <p:custDataLst>
              <p:tags r:id="rId3"/>
            </p:custDataLst>
          </p:nvPr>
        </p:nvSpPr>
        <p:spPr>
          <a:xfrm>
            <a:off x="6027762" y="1280535"/>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方案</a:t>
            </a:r>
            <a:r>
              <a:rPr lang="en-US" altLang="zh-CN" sz="1600" dirty="0">
                <a:solidFill>
                  <a:srgbClr val="2254F4"/>
                </a:solidFill>
                <a:latin typeface="钉钉进步体" panose="00020600040101010101" pitchFamily="18" charset="-122"/>
                <a:ea typeface="钉钉进步体" panose="00020600040101010101" pitchFamily="18" charset="-122"/>
              </a:rPr>
              <a:t>4.0</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0608" y="865606"/>
            <a:ext cx="4852530" cy="357458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Type1: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不未错误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77906" y="1688920"/>
            <a:ext cx="4383606" cy="2028627"/>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51973" y="1764242"/>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定义</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488" y="975797"/>
            <a:ext cx="3126513" cy="3320630"/>
          </a:xfrm>
          <a:prstGeom prst="rect">
            <a:avLst/>
          </a:prstGeom>
        </p:spPr>
      </p:pic>
      <p:sp>
        <p:nvSpPr>
          <p:cNvPr id="8" name="Object 14022"/>
          <p:cNvSpPr txBox="1"/>
          <p:nvPr>
            <p:custDataLst>
              <p:tags r:id="rId4"/>
            </p:custDataLst>
          </p:nvPr>
        </p:nvSpPr>
        <p:spPr>
          <a:xfrm>
            <a:off x="4251973" y="2124196"/>
            <a:ext cx="4050514" cy="1502842"/>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我们把这种错误定义为：错误地使用了</a:t>
            </a:r>
            <a:r>
              <a:rPr lang="zh-CN" altLang="en-US" sz="1000" dirty="0">
                <a:solidFill>
                  <a:srgbClr val="FF0000">
                    <a:alpha val="80000"/>
                  </a:srgbClr>
                </a:solidFill>
                <a:latin typeface="方正颜宋简体_准" panose="02000000000000000000" pitchFamily="2" charset="-122"/>
                <a:ea typeface="方正颜宋简体_准" panose="02000000000000000000" pitchFamily="2" charset="-122"/>
              </a:rPr>
              <a:t>“不、未、被、没有、须”</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等逻辑词的错误，比如以下示例（来自</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榜数据集），这种错误也包含了大部分逻辑错误，因此我们就不再单独识别逻辑错误：</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lvl="8" indent="-171450" algn="l">
              <a:lnSpc>
                <a:spcPct val="115000"/>
              </a:lnSpc>
              <a:buFont typeface="Wingdings" panose="05000000000000000000" pitchFamily="2" charset="2"/>
              <a:buChar char="p"/>
            </a:pP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中标人</a:t>
            </a:r>
            <a:r>
              <a:rPr lang="zh-CN" altLang="en-US" sz="1000" dirty="0">
                <a:solidFill>
                  <a:srgbClr val="FF0000">
                    <a:alpha val="80000"/>
                  </a:srgbClr>
                </a:solidFill>
                <a:latin typeface="方正颜宋简体_准" panose="02000000000000000000" pitchFamily="2" charset="-122"/>
                <a:ea typeface="方正颜宋简体_准" panose="02000000000000000000" pitchFamily="2" charset="-122"/>
              </a:rPr>
              <a:t>不</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为石化公司各装置提供密封相关服务，对于现场密封的稳定运行及防泄漏管理起到重要支撑作用。</a:t>
            </a:r>
            <a:endPar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endParaRPr>
          </a:p>
          <a:p>
            <a:pPr marL="171450" lvl="3" indent="-171450" algn="l">
              <a:lnSpc>
                <a:spcPct val="115000"/>
              </a:lnSpc>
              <a:buFont typeface="Wingdings" panose="05000000000000000000" pitchFamily="2" charset="2"/>
              <a:buChar char="p"/>
            </a:pP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参与投标的供应商必须具备以下资格，任何一条不满足将</a:t>
            </a:r>
            <a:r>
              <a:rPr lang="zh-CN" altLang="en-US" sz="1000" dirty="0">
                <a:solidFill>
                  <a:srgbClr val="FF0000">
                    <a:alpha val="80000"/>
                  </a:srgbClr>
                </a:solidFill>
                <a:latin typeface="方正颜宋简体_准" panose="02000000000000000000" pitchFamily="2" charset="-122"/>
                <a:ea typeface="方正颜宋简体_准" panose="02000000000000000000" pitchFamily="2" charset="-122"/>
              </a:rPr>
              <a:t>不会</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被否决参与投标。</a:t>
            </a:r>
            <a:endPar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endParaRPr>
          </a:p>
          <a:p>
            <a:pPr marL="171450" lvl="3" indent="-171450" algn="l">
              <a:lnSpc>
                <a:spcPct val="115000"/>
              </a:lnSpc>
              <a:buFont typeface="Wingdings" panose="05000000000000000000" pitchFamily="2" charset="2"/>
              <a:buChar char="p"/>
            </a:pP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会计帐簿登记，必须以</a:t>
            </a:r>
            <a:r>
              <a:rPr lang="zh-CN" altLang="en-US" sz="1000" dirty="0">
                <a:solidFill>
                  <a:srgbClr val="FF0000">
                    <a:alpha val="80000"/>
                  </a:srgbClr>
                </a:solidFill>
                <a:latin typeface="方正颜宋简体_准" panose="02000000000000000000" pitchFamily="2" charset="-122"/>
                <a:ea typeface="方正颜宋简体_准" panose="02000000000000000000" pitchFamily="2" charset="-122"/>
              </a:rPr>
              <a:t>未经过</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审核的会计凭证为依据。</a:t>
            </a:r>
            <a:endPar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Type1: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不未错误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84532" y="1350990"/>
            <a:ext cx="4383606" cy="2534411"/>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58599" y="1426312"/>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解决方案</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488" y="975797"/>
            <a:ext cx="3126513" cy="3320630"/>
          </a:xfrm>
          <a:prstGeom prst="rect">
            <a:avLst/>
          </a:prstGeom>
        </p:spPr>
      </p:pic>
      <p:sp>
        <p:nvSpPr>
          <p:cNvPr id="8" name="Object 14022"/>
          <p:cNvSpPr txBox="1"/>
          <p:nvPr>
            <p:custDataLst>
              <p:tags r:id="rId4"/>
            </p:custDataLst>
          </p:nvPr>
        </p:nvSpPr>
        <p:spPr>
          <a:xfrm>
            <a:off x="4258599" y="1786266"/>
            <a:ext cx="4050514" cy="2286228"/>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针对这种错误，我们的方案是对分句后的文档进行错误关键词识别，我们手动构建了关键词列表，如下：</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errs =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不为</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不会</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不能</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不得</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不具有</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会</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未</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无</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没有</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不可以</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可以</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免除</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被</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未被</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不被</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具备</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不具备</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免除</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a:t>
            </a:r>
            <a:endPar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r>
              <a:rPr lang="en-US" altLang="zh-CN" sz="1000" dirty="0" err="1">
                <a:solidFill>
                  <a:schemeClr val="accent1">
                    <a:lumMod val="75000"/>
                    <a:alpha val="80000"/>
                  </a:schemeClr>
                </a:solidFill>
                <a:latin typeface="方正颜宋简体_准" panose="02000000000000000000" pitchFamily="2" charset="-122"/>
                <a:ea typeface="方正颜宋简体_准" panose="02000000000000000000" pitchFamily="2" charset="-122"/>
              </a:rPr>
              <a:t>errs_antonymy</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 ['',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为</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会</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可以</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可以</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具有</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不会</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有</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有</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可以</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不得</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不免除</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未被</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被</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被</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不具备</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具备</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不免除</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a:t>
            </a:r>
            <a:endPar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我们使用构建好的反义词列表</a:t>
            </a:r>
            <a:r>
              <a:rPr lang="zh-CN" altLang="en-US" sz="1000" dirty="0">
                <a:solidFill>
                  <a:srgbClr val="FF0000">
                    <a:alpha val="80000"/>
                  </a:srgbClr>
                </a:solidFill>
                <a:latin typeface="方正颜宋简体_准" panose="02000000000000000000" pitchFamily="2" charset="-122"/>
                <a:ea typeface="方正颜宋简体_准" panose="02000000000000000000" pitchFamily="2" charset="-122"/>
              </a:rPr>
              <a:t>对句子进行反义词替换</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，从而为大模型提供了</a:t>
            </a:r>
            <a:r>
              <a:rPr lang="zh-CN" altLang="en-US" sz="1000" dirty="0">
                <a:solidFill>
                  <a:srgbClr val="FF0000">
                    <a:alpha val="80000"/>
                  </a:srgbClr>
                </a:solidFill>
                <a:latin typeface="方正颜宋简体_准" panose="02000000000000000000" pitchFamily="2" charset="-122"/>
                <a:ea typeface="方正颜宋简体_准" panose="02000000000000000000" pitchFamily="2" charset="-122"/>
              </a:rPr>
              <a:t>一组句子</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，减轻其幻觉，使其能更加准确地针对这种类别错误进行判断。</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endPar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endParaRPr>
          </a:p>
        </p:txBody>
      </p:sp>
      <p:sp>
        <p:nvSpPr>
          <p:cNvPr id="6" name="Object 14022"/>
          <p:cNvSpPr txBox="1"/>
          <p:nvPr>
            <p:custDataLst>
              <p:tags r:id="rId5"/>
            </p:custDataLst>
          </p:nvPr>
        </p:nvSpPr>
        <p:spPr>
          <a:xfrm>
            <a:off x="4251078" y="3392684"/>
            <a:ext cx="4050514" cy="619834"/>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endPar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Type1: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不未错误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94745" y="981690"/>
            <a:ext cx="4383606" cy="3409406"/>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68812" y="1057011"/>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Prompt</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488" y="975797"/>
            <a:ext cx="3126513" cy="3320630"/>
          </a:xfrm>
          <a:prstGeom prst="rect">
            <a:avLst/>
          </a:prstGeom>
        </p:spPr>
      </p:pic>
      <p:sp>
        <p:nvSpPr>
          <p:cNvPr id="3" name="Object 14022"/>
          <p:cNvSpPr txBox="1"/>
          <p:nvPr>
            <p:custDataLst>
              <p:tags r:id="rId4"/>
            </p:custDataLst>
          </p:nvPr>
        </p:nvSpPr>
        <p:spPr>
          <a:xfrm>
            <a:off x="4268812" y="1380861"/>
            <a:ext cx="4050514" cy="3534366"/>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给定的上下文：</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3" indent="-171450" algn="l">
              <a:lnSpc>
                <a:spcPct val="115000"/>
              </a:lnSpc>
              <a:buFont typeface="Wingdings" panose="05000000000000000000" pitchFamily="2" charset="2"/>
              <a:buChar char="p"/>
            </a:pP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上文：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context_upper</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下文：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context_lower</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这段文本来自于研报、招标书或者法律条文，你需要判断以下这组逻辑词相互矛盾的句子中哪个不符合上下文语义：</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句子序号</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1</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possible_error_sent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 </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句子序号</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2</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possible_error_sent_antonymy</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 </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你的金融助手对于句子所涉及的金融知识给出了以下补充或修正：</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qwen_answer</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示例：</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若上文提到</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承诺要求投标人应承诺近三年内未发生</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请综合上述信息，你给出的回复需要包含以下这两个字段：</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1.num: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不符合段落语义的句子的序号</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2.error_sentence: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指出逻辑词不符合段落语义的那个句子，输出原句中包含错误逻辑词的最小粒度分句。</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请按照以下</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JSON</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格式来回答：</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警告：你的回复将直接用于</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javascript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的</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JSON.parse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解析</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Type1: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不未错误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94745" y="981690"/>
            <a:ext cx="4383606" cy="3314737"/>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68812" y="1057011"/>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Answer</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488" y="975797"/>
            <a:ext cx="3126513" cy="3320630"/>
          </a:xfrm>
          <a:prstGeom prst="rect">
            <a:avLst/>
          </a:prstGeom>
        </p:spPr>
      </p:pic>
      <p:sp>
        <p:nvSpPr>
          <p:cNvPr id="6" name="Object 14026"/>
          <p:cNvSpPr txBox="1"/>
          <p:nvPr>
            <p:custDataLst>
              <p:tags r:id="rId4"/>
            </p:custDataLst>
          </p:nvPr>
        </p:nvSpPr>
        <p:spPr>
          <a:xfrm>
            <a:off x="4268811" y="1383950"/>
            <a:ext cx="4073431" cy="2777859"/>
          </a:xfrm>
          <a:prstGeom prst="rect">
            <a:avLst/>
          </a:prstGeom>
        </p:spPr>
        <p:txBody>
          <a:bodyPr vert="horz" wrap="square" lIns="0" tIns="35100" rIns="0" bIns="35100" rtlCol="0" anchor="t" anchorCtr="0">
            <a:noAutofit/>
          </a:bodyPr>
          <a:lstStyle/>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“num”:“1”,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审计机关通过政务信息系统和数据共享平台取得的电子数据等资料不能够满足需要的，</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不得要求</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被审计单位重复提供。</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“num”:“1”,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不可以</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依法申请行政复议或者提起行政诉讼</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“num”:“1”,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不能责令改正</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“num”:“1”,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不可以</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组织潜在投标人踏勘项目现场</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“num”:“1”,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不满足★号技术指标将</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不被</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否决投标</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“num”:“1”,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若无，</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不用</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提交质量管理体系文件。</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误判</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“num”:“1”,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本次招标</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rPr>
              <a:t>不接受</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联合体申请。</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5" name="Picture 10"/>
          <p:cNvPicPr>
            <a:picLocks noChangeAspect="1"/>
          </p:cNvPicPr>
          <p:nvPr/>
        </p:nvPicPr>
        <p:blipFill>
          <a:blip r:embed="rId1">
            <a:alphaModFix amt="5000"/>
          </a:blip>
          <a:stretch>
            <a:fillRect/>
          </a:stretch>
        </p:blipFill>
        <p:spPr>
          <a:xfrm>
            <a:off x="0" y="0"/>
            <a:ext cx="9141291" cy="5143500"/>
          </a:xfrm>
          <a:prstGeom prst="rect">
            <a:avLst/>
          </a:prstGeom>
        </p:spPr>
      </p:pic>
      <p:sp>
        <p:nvSpPr>
          <p:cNvPr id="8" name="平行四边形 7"/>
          <p:cNvSpPr/>
          <p:nvPr/>
        </p:nvSpPr>
        <p:spPr>
          <a:xfrm>
            <a:off x="395288" y="253060"/>
            <a:ext cx="238923" cy="266053"/>
          </a:xfrm>
          <a:prstGeom prst="parallelogram">
            <a:avLst/>
          </a:prstGeom>
          <a:gradFill>
            <a:gsLst>
              <a:gs pos="0">
                <a:schemeClr val="accent1">
                  <a:lumMod val="5000"/>
                  <a:lumOff val="95000"/>
                  <a:alpha val="0"/>
                </a:schemeClr>
              </a:gs>
              <a:gs pos="100000">
                <a:srgbClr val="2599FF">
                  <a:alpha val="38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875"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sym typeface="Helvetica Light"/>
            </a:endParaRPr>
          </a:p>
        </p:txBody>
      </p:sp>
      <p:pic>
        <p:nvPicPr>
          <p:cNvPr id="96" name="image 2031"/>
          <p:cNvPicPr>
            <a:picLocks noChangeAspect="1"/>
          </p:cNvPicPr>
          <p:nvPr/>
        </p:nvPicPr>
        <p:blipFill>
          <a:blip r:embed="rId2"/>
          <a:srcRect/>
          <a:stretch>
            <a:fillRect/>
          </a:stretch>
        </p:blipFill>
        <p:spPr>
          <a:xfrm>
            <a:off x="870061" y="1277350"/>
            <a:ext cx="2645569" cy="635794"/>
          </a:xfrm>
          <a:prstGeom prst="rect">
            <a:avLst/>
          </a:prstGeom>
        </p:spPr>
      </p:pic>
      <p:sp>
        <p:nvSpPr>
          <p:cNvPr id="97" name="Object 2032"/>
          <p:cNvSpPr txBox="1"/>
          <p:nvPr/>
        </p:nvSpPr>
        <p:spPr>
          <a:xfrm>
            <a:off x="873633" y="1280922"/>
            <a:ext cx="2619375" cy="628650"/>
          </a:xfrm>
          <a:prstGeom prst="rect">
            <a:avLst/>
          </a:prstGeom>
        </p:spPr>
        <p:txBody>
          <a:bodyPr vert="horz" wrap="square" lIns="0" tIns="35100" rIns="0" bIns="35100" rtlCol="0" anchor="t" anchorCtr="0">
            <a:noAutofit/>
          </a:bodyPr>
          <a:lstStyle/>
          <a:p>
            <a:pPr algn="l">
              <a:lnSpc>
                <a:spcPct val="107000"/>
              </a:lnSpc>
            </a:pPr>
            <a:r>
              <a:rPr lang="en-US" altLang="zh-CN" sz="3600" dirty="0">
                <a:solidFill>
                  <a:srgbClr val="2254F3"/>
                </a:solidFill>
                <a:latin typeface="钉钉进步体" panose="00020600040101010101" pitchFamily="18" charset="-122"/>
                <a:ea typeface="钉钉进步体" panose="00020600040101010101" pitchFamily="18" charset="-122"/>
              </a:rPr>
              <a:t>Contents</a:t>
            </a:r>
            <a:endParaRPr lang="zh-CN" altLang="en-US" sz="3600" dirty="0">
              <a:latin typeface="钉钉进步体" panose="00020600040101010101" pitchFamily="18" charset="-122"/>
              <a:ea typeface="钉钉进步体" panose="00020600040101010101" pitchFamily="18" charset="-122"/>
            </a:endParaRPr>
          </a:p>
        </p:txBody>
      </p:sp>
      <p:pic>
        <p:nvPicPr>
          <p:cNvPr id="98" name="image 2033"/>
          <p:cNvPicPr>
            <a:picLocks noChangeAspect="1"/>
          </p:cNvPicPr>
          <p:nvPr/>
        </p:nvPicPr>
        <p:blipFill>
          <a:blip r:embed="rId3"/>
          <a:srcRect/>
          <a:stretch>
            <a:fillRect/>
          </a:stretch>
        </p:blipFill>
        <p:spPr>
          <a:xfrm>
            <a:off x="870061" y="1919811"/>
            <a:ext cx="2188845" cy="626269"/>
          </a:xfrm>
          <a:prstGeom prst="rect">
            <a:avLst/>
          </a:prstGeom>
        </p:spPr>
      </p:pic>
      <p:sp>
        <p:nvSpPr>
          <p:cNvPr id="99" name="Object 2034"/>
          <p:cNvSpPr txBox="1"/>
          <p:nvPr/>
        </p:nvSpPr>
        <p:spPr>
          <a:xfrm>
            <a:off x="873633" y="1923383"/>
            <a:ext cx="2171700" cy="619125"/>
          </a:xfrm>
          <a:prstGeom prst="rect">
            <a:avLst/>
          </a:prstGeom>
        </p:spPr>
        <p:txBody>
          <a:bodyPr vert="horz" wrap="square" lIns="0" tIns="35100" rIns="0" bIns="35100" rtlCol="0" anchor="t" anchorCtr="0">
            <a:noAutofit/>
          </a:bodyPr>
          <a:lstStyle/>
          <a:p>
            <a:pPr algn="l">
              <a:lnSpc>
                <a:spcPct val="100000"/>
              </a:lnSpc>
            </a:pPr>
            <a:r>
              <a:rPr lang="zh-CN" altLang="en-US" sz="4050" dirty="0">
                <a:solidFill>
                  <a:srgbClr val="2254F3"/>
                </a:solidFill>
                <a:latin typeface="钉钉进步体" panose="00020600040101010101" pitchFamily="18" charset="-122"/>
                <a:ea typeface="钉钉进步体" panose="00020600040101010101" pitchFamily="18" charset="-122"/>
              </a:rPr>
              <a:t>目录</a:t>
            </a:r>
            <a:endParaRPr lang="zh-CN" altLang="en-US" sz="4050" dirty="0">
              <a:latin typeface="钉钉进步体" panose="00020600040101010101" pitchFamily="18" charset="-122"/>
              <a:ea typeface="钉钉进步体" panose="00020600040101010101" pitchFamily="18" charset="-122"/>
            </a:endParaRPr>
          </a:p>
        </p:txBody>
      </p:sp>
      <p:pic>
        <p:nvPicPr>
          <p:cNvPr id="100" name="image 2035"/>
          <p:cNvPicPr>
            <a:picLocks noChangeAspect="1"/>
          </p:cNvPicPr>
          <p:nvPr/>
        </p:nvPicPr>
        <p:blipFill>
          <a:blip r:embed="rId4"/>
          <a:srcRect/>
          <a:stretch>
            <a:fillRect/>
          </a:stretch>
        </p:blipFill>
        <p:spPr>
          <a:xfrm>
            <a:off x="2029016" y="2267331"/>
            <a:ext cx="115824" cy="155258"/>
          </a:xfrm>
          <a:prstGeom prst="rect">
            <a:avLst/>
          </a:prstGeom>
        </p:spPr>
      </p:pic>
      <p:grpSp>
        <p:nvGrpSpPr>
          <p:cNvPr id="108" name="组合 107"/>
          <p:cNvGrpSpPr/>
          <p:nvPr/>
        </p:nvGrpSpPr>
        <p:grpSpPr>
          <a:xfrm>
            <a:off x="3041356" y="783390"/>
            <a:ext cx="1740027" cy="1641300"/>
            <a:chOff x="3721370" y="859536"/>
            <a:chExt cx="1740027" cy="1641300"/>
          </a:xfrm>
        </p:grpSpPr>
        <p:pic>
          <p:nvPicPr>
            <p:cNvPr id="74" name="image 208"/>
            <p:cNvPicPr>
              <a:picLocks noChangeAspect="1"/>
            </p:cNvPicPr>
            <p:nvPr/>
          </p:nvPicPr>
          <p:blipFill>
            <a:blip r:embed="rId5"/>
            <a:srcRect/>
            <a:stretch>
              <a:fillRect/>
            </a:stretch>
          </p:blipFill>
          <p:spPr>
            <a:xfrm>
              <a:off x="3721370" y="881967"/>
              <a:ext cx="1740027" cy="1618869"/>
            </a:xfrm>
            <a:prstGeom prst="rect">
              <a:avLst/>
            </a:prstGeom>
          </p:spPr>
        </p:pic>
        <p:sp>
          <p:nvSpPr>
            <p:cNvPr id="69" name="Object 203"/>
            <p:cNvSpPr txBox="1"/>
            <p:nvPr/>
          </p:nvSpPr>
          <p:spPr>
            <a:xfrm>
              <a:off x="3942969" y="2021325"/>
              <a:ext cx="752475" cy="238125"/>
            </a:xfrm>
            <a:prstGeom prst="rect">
              <a:avLst/>
            </a:prstGeom>
          </p:spPr>
          <p:txBody>
            <a:bodyPr vert="horz" wrap="square" lIns="0" tIns="0" rIns="0" bIns="0" rtlCol="0" anchor="ctr" anchorCtr="0">
              <a:noAutofit/>
            </a:bodyPr>
            <a:lstStyle/>
            <a:p>
              <a:pPr algn="l">
                <a:lnSpc>
                  <a:spcPct val="115000"/>
                </a:lnSpc>
              </a:pPr>
              <a:r>
                <a:rPr lang="zh-CN" altLang="en-US" sz="1350" dirty="0">
                  <a:solidFill>
                    <a:srgbClr val="333333"/>
                  </a:solidFill>
                  <a:latin typeface="钉钉进步体" panose="00020600040101010101" pitchFamily="18" charset="-122"/>
                  <a:ea typeface="钉钉进步体" panose="00020600040101010101" pitchFamily="18" charset="-122"/>
                </a:rPr>
                <a:t>团队介绍</a:t>
              </a:r>
              <a:endParaRPr lang="zh-CN" altLang="en-US" sz="1350" dirty="0">
                <a:latin typeface="钉钉进步体" panose="00020600040101010101" pitchFamily="18" charset="-122"/>
                <a:ea typeface="钉钉进步体" panose="00020600040101010101" pitchFamily="18" charset="-122"/>
              </a:endParaRPr>
            </a:p>
          </p:txBody>
        </p:sp>
        <p:pic>
          <p:nvPicPr>
            <p:cNvPr id="72" name="image 206"/>
            <p:cNvPicPr>
              <a:picLocks noChangeAspect="1"/>
            </p:cNvPicPr>
            <p:nvPr/>
          </p:nvPicPr>
          <p:blipFill>
            <a:blip r:embed="rId6"/>
            <a:srcRect/>
            <a:stretch>
              <a:fillRect/>
            </a:stretch>
          </p:blipFill>
          <p:spPr>
            <a:xfrm>
              <a:off x="3958400" y="859536"/>
              <a:ext cx="803148" cy="830961"/>
            </a:xfrm>
            <a:prstGeom prst="rect">
              <a:avLst/>
            </a:prstGeom>
          </p:spPr>
        </p:pic>
        <p:sp>
          <p:nvSpPr>
            <p:cNvPr id="73" name="Object 207"/>
            <p:cNvSpPr txBox="1"/>
            <p:nvPr/>
          </p:nvSpPr>
          <p:spPr>
            <a:xfrm>
              <a:off x="3958400" y="859536"/>
              <a:ext cx="790575" cy="838200"/>
            </a:xfrm>
            <a:prstGeom prst="rect">
              <a:avLst/>
            </a:prstGeom>
          </p:spPr>
          <p:txBody>
            <a:bodyPr vert="horz" wrap="square" lIns="0" tIns="0" rIns="0" bIns="0" rtlCol="0" anchor="ctr" anchorCtr="0">
              <a:noAutofit/>
            </a:bodyPr>
            <a:lstStyle/>
            <a:p>
              <a:pPr algn="l">
                <a:lnSpc>
                  <a:spcPct val="100000"/>
                </a:lnSpc>
              </a:pPr>
              <a:r>
                <a:rPr lang="en-US" altLang="zh-CN" sz="4500" dirty="0">
                  <a:ln w="4762" cmpd="sng">
                    <a:solidFill>
                      <a:srgbClr val="2254F4"/>
                    </a:solidFill>
                  </a:ln>
                  <a:blipFill>
                    <a:blip r:embed="rId7"/>
                    <a:stretch>
                      <a:fillRect/>
                    </a:stretch>
                  </a:blipFill>
                  <a:latin typeface="钉钉进步体" panose="00020600040101010101" pitchFamily="18" charset="-122"/>
                  <a:ea typeface="钉钉进步体" panose="00020600040101010101" pitchFamily="18" charset="-122"/>
                </a:rPr>
                <a:t>01</a:t>
              </a:r>
              <a:endParaRPr lang="zh-CN" altLang="en-US" sz="4500" dirty="0">
                <a:latin typeface="钉钉进步体" panose="00020600040101010101" pitchFamily="18" charset="-122"/>
                <a:ea typeface="钉钉进步体" panose="00020600040101010101" pitchFamily="18" charset="-122"/>
              </a:endParaRPr>
            </a:p>
          </p:txBody>
        </p:sp>
        <p:pic>
          <p:nvPicPr>
            <p:cNvPr id="101" name="image 2038"/>
            <p:cNvPicPr>
              <a:picLocks noChangeAspect="1"/>
            </p:cNvPicPr>
            <p:nvPr/>
          </p:nvPicPr>
          <p:blipFill>
            <a:blip r:embed="rId8"/>
            <a:srcRect/>
            <a:stretch>
              <a:fillRect/>
            </a:stretch>
          </p:blipFill>
          <p:spPr>
            <a:xfrm>
              <a:off x="4098438" y="1109932"/>
              <a:ext cx="985224" cy="720896"/>
            </a:xfrm>
            <a:prstGeom prst="rect">
              <a:avLst/>
            </a:prstGeom>
          </p:spPr>
        </p:pic>
      </p:grpSp>
      <p:grpSp>
        <p:nvGrpSpPr>
          <p:cNvPr id="109" name="组合 108"/>
          <p:cNvGrpSpPr/>
          <p:nvPr/>
        </p:nvGrpSpPr>
        <p:grpSpPr>
          <a:xfrm>
            <a:off x="5045249" y="783390"/>
            <a:ext cx="1740027" cy="1641300"/>
            <a:chOff x="5915263" y="859536"/>
            <a:chExt cx="1740027" cy="1641300"/>
          </a:xfrm>
        </p:grpSpPr>
        <p:pic>
          <p:nvPicPr>
            <p:cNvPr id="88" name="image 2022"/>
            <p:cNvPicPr>
              <a:picLocks noChangeAspect="1"/>
            </p:cNvPicPr>
            <p:nvPr/>
          </p:nvPicPr>
          <p:blipFill>
            <a:blip r:embed="rId5"/>
            <a:srcRect/>
            <a:stretch>
              <a:fillRect/>
            </a:stretch>
          </p:blipFill>
          <p:spPr>
            <a:xfrm>
              <a:off x="5915263" y="881967"/>
              <a:ext cx="1740027" cy="1618869"/>
            </a:xfrm>
            <a:prstGeom prst="rect">
              <a:avLst/>
            </a:prstGeom>
          </p:spPr>
        </p:pic>
        <p:sp>
          <p:nvSpPr>
            <p:cNvPr id="83" name="Object 2017"/>
            <p:cNvSpPr txBox="1"/>
            <p:nvPr/>
          </p:nvSpPr>
          <p:spPr>
            <a:xfrm>
              <a:off x="6140211" y="2012748"/>
              <a:ext cx="752475" cy="238125"/>
            </a:xfrm>
            <a:prstGeom prst="rect">
              <a:avLst/>
            </a:prstGeom>
          </p:spPr>
          <p:txBody>
            <a:bodyPr vert="horz" wrap="square" lIns="0" tIns="0" rIns="0" bIns="0" rtlCol="0" anchor="ctr" anchorCtr="0">
              <a:noAutofit/>
            </a:bodyPr>
            <a:lstStyle/>
            <a:p>
              <a:pPr algn="l">
                <a:lnSpc>
                  <a:spcPct val="115000"/>
                </a:lnSpc>
              </a:pPr>
              <a:r>
                <a:rPr lang="zh-CN" altLang="en-US" sz="1350" dirty="0">
                  <a:solidFill>
                    <a:srgbClr val="333333"/>
                  </a:solidFill>
                  <a:latin typeface="钉钉进步体" panose="00020600040101010101" pitchFamily="18" charset="-122"/>
                  <a:ea typeface="钉钉进步体" panose="00020600040101010101" pitchFamily="18" charset="-122"/>
                </a:rPr>
                <a:t>方案综述</a:t>
              </a:r>
              <a:endParaRPr lang="zh-CN" altLang="en-US" sz="1350" dirty="0">
                <a:latin typeface="钉钉进步体" panose="00020600040101010101" pitchFamily="18" charset="-122"/>
                <a:ea typeface="钉钉进步体" panose="00020600040101010101" pitchFamily="18" charset="-122"/>
              </a:endParaRPr>
            </a:p>
          </p:txBody>
        </p:sp>
        <p:pic>
          <p:nvPicPr>
            <p:cNvPr id="86" name="image 2020"/>
            <p:cNvPicPr>
              <a:picLocks noChangeAspect="1"/>
            </p:cNvPicPr>
            <p:nvPr/>
          </p:nvPicPr>
          <p:blipFill>
            <a:blip r:embed="rId6"/>
            <a:srcRect/>
            <a:stretch>
              <a:fillRect/>
            </a:stretch>
          </p:blipFill>
          <p:spPr>
            <a:xfrm>
              <a:off x="6152293" y="859536"/>
              <a:ext cx="803148" cy="830961"/>
            </a:xfrm>
            <a:prstGeom prst="rect">
              <a:avLst/>
            </a:prstGeom>
          </p:spPr>
        </p:pic>
        <p:sp>
          <p:nvSpPr>
            <p:cNvPr id="87" name="Object 2021"/>
            <p:cNvSpPr txBox="1"/>
            <p:nvPr/>
          </p:nvSpPr>
          <p:spPr>
            <a:xfrm>
              <a:off x="6152293" y="859536"/>
              <a:ext cx="790575" cy="838200"/>
            </a:xfrm>
            <a:prstGeom prst="rect">
              <a:avLst/>
            </a:prstGeom>
          </p:spPr>
          <p:txBody>
            <a:bodyPr vert="horz" wrap="square" lIns="0" tIns="0" rIns="0" bIns="0" rtlCol="0" anchor="ctr" anchorCtr="0">
              <a:noAutofit/>
            </a:bodyPr>
            <a:lstStyle/>
            <a:p>
              <a:pPr algn="l">
                <a:lnSpc>
                  <a:spcPct val="100000"/>
                </a:lnSpc>
              </a:pPr>
              <a:r>
                <a:rPr lang="en-US" altLang="zh-CN" sz="4500" dirty="0">
                  <a:ln w="4762" cmpd="sng">
                    <a:solidFill>
                      <a:srgbClr val="2254F4"/>
                    </a:solidFill>
                  </a:ln>
                  <a:blipFill>
                    <a:blip r:embed="rId7"/>
                    <a:stretch>
                      <a:fillRect/>
                    </a:stretch>
                  </a:blipFill>
                  <a:latin typeface="钉钉进步体" panose="00020600040101010101" pitchFamily="18" charset="-122"/>
                  <a:ea typeface="钉钉进步体" panose="00020600040101010101" pitchFamily="18" charset="-122"/>
                </a:rPr>
                <a:t>02</a:t>
              </a:r>
              <a:endParaRPr lang="zh-CN" altLang="en-US" sz="4500">
                <a:latin typeface="钉钉进步体" panose="00020600040101010101" pitchFamily="18" charset="-122"/>
                <a:ea typeface="钉钉进步体" panose="00020600040101010101" pitchFamily="18" charset="-122"/>
              </a:endParaRPr>
            </a:p>
          </p:txBody>
        </p:sp>
        <p:pic>
          <p:nvPicPr>
            <p:cNvPr id="102" name="image 2039"/>
            <p:cNvPicPr>
              <a:picLocks noChangeAspect="1"/>
            </p:cNvPicPr>
            <p:nvPr/>
          </p:nvPicPr>
          <p:blipFill>
            <a:blip r:embed="rId8"/>
            <a:srcRect/>
            <a:stretch>
              <a:fillRect/>
            </a:stretch>
          </p:blipFill>
          <p:spPr>
            <a:xfrm>
              <a:off x="6363388" y="1109932"/>
              <a:ext cx="985224" cy="720896"/>
            </a:xfrm>
            <a:prstGeom prst="rect">
              <a:avLst/>
            </a:prstGeom>
          </p:spPr>
        </p:pic>
      </p:grpSp>
      <p:grpSp>
        <p:nvGrpSpPr>
          <p:cNvPr id="110" name="组合 109"/>
          <p:cNvGrpSpPr/>
          <p:nvPr/>
        </p:nvGrpSpPr>
        <p:grpSpPr>
          <a:xfrm>
            <a:off x="7093270" y="793349"/>
            <a:ext cx="1740027" cy="1641395"/>
            <a:chOff x="3721370" y="2847499"/>
            <a:chExt cx="1740027" cy="1641395"/>
          </a:xfrm>
        </p:grpSpPr>
        <p:pic>
          <p:nvPicPr>
            <p:cNvPr id="81" name="image 2015"/>
            <p:cNvPicPr>
              <a:picLocks noChangeAspect="1"/>
            </p:cNvPicPr>
            <p:nvPr/>
          </p:nvPicPr>
          <p:blipFill>
            <a:blip r:embed="rId5"/>
            <a:srcRect/>
            <a:stretch>
              <a:fillRect/>
            </a:stretch>
          </p:blipFill>
          <p:spPr>
            <a:xfrm>
              <a:off x="3721370" y="2870025"/>
              <a:ext cx="1740027" cy="1618869"/>
            </a:xfrm>
            <a:prstGeom prst="rect">
              <a:avLst/>
            </a:prstGeom>
          </p:spPr>
        </p:pic>
        <p:sp>
          <p:nvSpPr>
            <p:cNvPr id="76" name="Object 2010"/>
            <p:cNvSpPr txBox="1"/>
            <p:nvPr/>
          </p:nvSpPr>
          <p:spPr>
            <a:xfrm>
              <a:off x="3939397" y="4001470"/>
              <a:ext cx="752475" cy="238125"/>
            </a:xfrm>
            <a:prstGeom prst="rect">
              <a:avLst/>
            </a:prstGeom>
          </p:spPr>
          <p:txBody>
            <a:bodyPr vert="horz" wrap="square" lIns="0" tIns="0" rIns="0" bIns="0" rtlCol="0" anchor="ctr" anchorCtr="0">
              <a:noAutofit/>
            </a:bodyPr>
            <a:lstStyle/>
            <a:p>
              <a:pPr algn="l">
                <a:lnSpc>
                  <a:spcPct val="115000"/>
                </a:lnSpc>
              </a:pPr>
              <a:r>
                <a:rPr lang="zh-CN" altLang="en-US" sz="1350" dirty="0">
                  <a:solidFill>
                    <a:srgbClr val="333333"/>
                  </a:solidFill>
                  <a:latin typeface="钉钉进步体" panose="00020600040101010101" pitchFamily="18" charset="-122"/>
                  <a:ea typeface="钉钉进步体" panose="00020600040101010101" pitchFamily="18" charset="-122"/>
                </a:rPr>
                <a:t>解决方案</a:t>
              </a:r>
              <a:endParaRPr lang="zh-CN" altLang="en-US" sz="1350" dirty="0">
                <a:latin typeface="钉钉进步体" panose="00020600040101010101" pitchFamily="18" charset="-122"/>
                <a:ea typeface="钉钉进步体" panose="00020600040101010101" pitchFamily="18" charset="-122"/>
              </a:endParaRPr>
            </a:p>
          </p:txBody>
        </p:sp>
        <p:pic>
          <p:nvPicPr>
            <p:cNvPr id="79" name="image 2013"/>
            <p:cNvPicPr>
              <a:picLocks noChangeAspect="1"/>
            </p:cNvPicPr>
            <p:nvPr/>
          </p:nvPicPr>
          <p:blipFill>
            <a:blip r:embed="rId6"/>
            <a:srcRect/>
            <a:stretch>
              <a:fillRect/>
            </a:stretch>
          </p:blipFill>
          <p:spPr>
            <a:xfrm>
              <a:off x="3958400" y="2847499"/>
              <a:ext cx="803148" cy="830961"/>
            </a:xfrm>
            <a:prstGeom prst="rect">
              <a:avLst/>
            </a:prstGeom>
          </p:spPr>
        </p:pic>
        <p:sp>
          <p:nvSpPr>
            <p:cNvPr id="80" name="Object 2014"/>
            <p:cNvSpPr txBox="1"/>
            <p:nvPr/>
          </p:nvSpPr>
          <p:spPr>
            <a:xfrm>
              <a:off x="3958400" y="2847499"/>
              <a:ext cx="790575" cy="838200"/>
            </a:xfrm>
            <a:prstGeom prst="rect">
              <a:avLst/>
            </a:prstGeom>
          </p:spPr>
          <p:txBody>
            <a:bodyPr vert="horz" wrap="square" lIns="0" tIns="0" rIns="0" bIns="0" rtlCol="0" anchor="ctr" anchorCtr="0">
              <a:noAutofit/>
            </a:bodyPr>
            <a:lstStyle/>
            <a:p>
              <a:pPr algn="l">
                <a:lnSpc>
                  <a:spcPct val="100000"/>
                </a:lnSpc>
              </a:pPr>
              <a:r>
                <a:rPr lang="en-US" altLang="zh-CN" sz="4500" dirty="0">
                  <a:ln w="4762" cmpd="sng">
                    <a:solidFill>
                      <a:srgbClr val="2254F4"/>
                    </a:solidFill>
                  </a:ln>
                  <a:blipFill>
                    <a:blip r:embed="rId7"/>
                    <a:stretch>
                      <a:fillRect/>
                    </a:stretch>
                  </a:blipFill>
                  <a:latin typeface="钉钉进步体" panose="00020600040101010101" pitchFamily="18" charset="-122"/>
                  <a:ea typeface="钉钉进步体" panose="00020600040101010101" pitchFamily="18" charset="-122"/>
                </a:rPr>
                <a:t>03</a:t>
              </a:r>
              <a:endParaRPr lang="zh-CN" altLang="en-US" sz="4500">
                <a:latin typeface="钉钉进步体" panose="00020600040101010101" pitchFamily="18" charset="-122"/>
                <a:ea typeface="钉钉进步体" panose="00020600040101010101" pitchFamily="18" charset="-122"/>
              </a:endParaRPr>
            </a:p>
          </p:txBody>
        </p:sp>
        <p:pic>
          <p:nvPicPr>
            <p:cNvPr id="103" name="image 2040"/>
            <p:cNvPicPr>
              <a:picLocks noChangeAspect="1"/>
            </p:cNvPicPr>
            <p:nvPr/>
          </p:nvPicPr>
          <p:blipFill>
            <a:blip r:embed="rId8"/>
            <a:srcRect/>
            <a:stretch>
              <a:fillRect/>
            </a:stretch>
          </p:blipFill>
          <p:spPr>
            <a:xfrm>
              <a:off x="4098438" y="3110806"/>
              <a:ext cx="985224" cy="720896"/>
            </a:xfrm>
            <a:prstGeom prst="rect">
              <a:avLst/>
            </a:prstGeom>
          </p:spPr>
        </p:pic>
      </p:grpSp>
      <p:grpSp>
        <p:nvGrpSpPr>
          <p:cNvPr id="111" name="组合 110"/>
          <p:cNvGrpSpPr/>
          <p:nvPr/>
        </p:nvGrpSpPr>
        <p:grpSpPr>
          <a:xfrm>
            <a:off x="4038593" y="2718715"/>
            <a:ext cx="1740027" cy="1641395"/>
            <a:chOff x="5915263" y="2847499"/>
            <a:chExt cx="1740027" cy="1641395"/>
          </a:xfrm>
        </p:grpSpPr>
        <p:pic>
          <p:nvPicPr>
            <p:cNvPr id="95" name="image 2029"/>
            <p:cNvPicPr>
              <a:picLocks noChangeAspect="1"/>
            </p:cNvPicPr>
            <p:nvPr/>
          </p:nvPicPr>
          <p:blipFill>
            <a:blip r:embed="rId5"/>
            <a:srcRect/>
            <a:stretch>
              <a:fillRect/>
            </a:stretch>
          </p:blipFill>
          <p:spPr>
            <a:xfrm>
              <a:off x="5915263" y="2870025"/>
              <a:ext cx="1740027" cy="1618869"/>
            </a:xfrm>
            <a:prstGeom prst="rect">
              <a:avLst/>
            </a:prstGeom>
          </p:spPr>
        </p:pic>
        <p:sp>
          <p:nvSpPr>
            <p:cNvPr id="90" name="Object 2024"/>
            <p:cNvSpPr txBox="1"/>
            <p:nvPr/>
          </p:nvSpPr>
          <p:spPr>
            <a:xfrm>
              <a:off x="6133290" y="4012097"/>
              <a:ext cx="1438275" cy="238125"/>
            </a:xfrm>
            <a:prstGeom prst="rect">
              <a:avLst/>
            </a:prstGeom>
          </p:spPr>
          <p:txBody>
            <a:bodyPr vert="horz" wrap="square" lIns="0" tIns="0" rIns="0" bIns="0" rtlCol="0" anchor="ctr" anchorCtr="0">
              <a:noAutofit/>
            </a:bodyPr>
            <a:lstStyle/>
            <a:p>
              <a:pPr algn="l">
                <a:lnSpc>
                  <a:spcPct val="115000"/>
                </a:lnSpc>
              </a:pPr>
              <a:r>
                <a:rPr lang="zh-CN" altLang="en-US" sz="1350" dirty="0">
                  <a:solidFill>
                    <a:srgbClr val="333333"/>
                  </a:solidFill>
                  <a:latin typeface="钉钉进步体" panose="00020600040101010101" pitchFamily="18" charset="-122"/>
                  <a:ea typeface="钉钉进步体" panose="00020600040101010101" pitchFamily="18" charset="-122"/>
                </a:rPr>
                <a:t>方案成效</a:t>
              </a:r>
              <a:endParaRPr lang="zh-CN" altLang="en-US" sz="1350" dirty="0">
                <a:latin typeface="钉钉进步体" panose="00020600040101010101" pitchFamily="18" charset="-122"/>
                <a:ea typeface="钉钉进步体" panose="00020600040101010101" pitchFamily="18" charset="-122"/>
              </a:endParaRPr>
            </a:p>
          </p:txBody>
        </p:sp>
        <p:pic>
          <p:nvPicPr>
            <p:cNvPr id="93" name="image 2027"/>
            <p:cNvPicPr>
              <a:picLocks noChangeAspect="1"/>
            </p:cNvPicPr>
            <p:nvPr/>
          </p:nvPicPr>
          <p:blipFill>
            <a:blip r:embed="rId6"/>
            <a:srcRect/>
            <a:stretch>
              <a:fillRect/>
            </a:stretch>
          </p:blipFill>
          <p:spPr>
            <a:xfrm>
              <a:off x="6152293" y="2847499"/>
              <a:ext cx="803148" cy="830961"/>
            </a:xfrm>
            <a:prstGeom prst="rect">
              <a:avLst/>
            </a:prstGeom>
          </p:spPr>
        </p:pic>
        <p:sp>
          <p:nvSpPr>
            <p:cNvPr id="94" name="Object 2028"/>
            <p:cNvSpPr txBox="1"/>
            <p:nvPr/>
          </p:nvSpPr>
          <p:spPr>
            <a:xfrm>
              <a:off x="6152293" y="2847499"/>
              <a:ext cx="790575" cy="838200"/>
            </a:xfrm>
            <a:prstGeom prst="rect">
              <a:avLst/>
            </a:prstGeom>
          </p:spPr>
          <p:txBody>
            <a:bodyPr vert="horz" wrap="square" lIns="0" tIns="0" rIns="0" bIns="0" rtlCol="0" anchor="ctr" anchorCtr="0">
              <a:noAutofit/>
            </a:bodyPr>
            <a:lstStyle/>
            <a:p>
              <a:pPr algn="l">
                <a:lnSpc>
                  <a:spcPct val="100000"/>
                </a:lnSpc>
              </a:pPr>
              <a:r>
                <a:rPr lang="en-US" altLang="zh-CN" sz="4500" dirty="0">
                  <a:ln w="4762" cmpd="sng">
                    <a:solidFill>
                      <a:srgbClr val="2254F4"/>
                    </a:solidFill>
                  </a:ln>
                  <a:blipFill>
                    <a:blip r:embed="rId7"/>
                    <a:stretch>
                      <a:fillRect/>
                    </a:stretch>
                  </a:blipFill>
                  <a:latin typeface="钉钉进步体" panose="00020600040101010101" pitchFamily="18" charset="-122"/>
                  <a:ea typeface="钉钉进步体" panose="00020600040101010101" pitchFamily="18" charset="-122"/>
                </a:rPr>
                <a:t>04</a:t>
              </a:r>
              <a:endParaRPr lang="zh-CN" altLang="en-US" sz="4500">
                <a:latin typeface="钉钉进步体" panose="00020600040101010101" pitchFamily="18" charset="-122"/>
                <a:ea typeface="钉钉进步体" panose="00020600040101010101" pitchFamily="18" charset="-122"/>
              </a:endParaRPr>
            </a:p>
          </p:txBody>
        </p:sp>
        <p:pic>
          <p:nvPicPr>
            <p:cNvPr id="104" name="image 2041"/>
            <p:cNvPicPr>
              <a:picLocks noChangeAspect="1"/>
            </p:cNvPicPr>
            <p:nvPr/>
          </p:nvPicPr>
          <p:blipFill>
            <a:blip r:embed="rId8"/>
            <a:srcRect/>
            <a:stretch>
              <a:fillRect/>
            </a:stretch>
          </p:blipFill>
          <p:spPr>
            <a:xfrm>
              <a:off x="6363388" y="3110806"/>
              <a:ext cx="985224" cy="720896"/>
            </a:xfrm>
            <a:prstGeom prst="rect">
              <a:avLst/>
            </a:prstGeom>
          </p:spPr>
        </p:pic>
      </p:grpSp>
      <p:grpSp>
        <p:nvGrpSpPr>
          <p:cNvPr id="112" name="组合 111"/>
          <p:cNvGrpSpPr/>
          <p:nvPr/>
        </p:nvGrpSpPr>
        <p:grpSpPr>
          <a:xfrm>
            <a:off x="6072854" y="2747700"/>
            <a:ext cx="1740027" cy="1641395"/>
            <a:chOff x="5915263" y="2847499"/>
            <a:chExt cx="1740027" cy="1641395"/>
          </a:xfrm>
        </p:grpSpPr>
        <p:pic>
          <p:nvPicPr>
            <p:cNvPr id="113" name="image 2029"/>
            <p:cNvPicPr>
              <a:picLocks noChangeAspect="1"/>
            </p:cNvPicPr>
            <p:nvPr/>
          </p:nvPicPr>
          <p:blipFill>
            <a:blip r:embed="rId5"/>
            <a:srcRect/>
            <a:stretch>
              <a:fillRect/>
            </a:stretch>
          </p:blipFill>
          <p:spPr>
            <a:xfrm>
              <a:off x="5915263" y="2870025"/>
              <a:ext cx="1740027" cy="1618869"/>
            </a:xfrm>
            <a:prstGeom prst="rect">
              <a:avLst/>
            </a:prstGeom>
          </p:spPr>
        </p:pic>
        <p:sp>
          <p:nvSpPr>
            <p:cNvPr id="114" name="Object 2024"/>
            <p:cNvSpPr txBox="1"/>
            <p:nvPr/>
          </p:nvSpPr>
          <p:spPr>
            <a:xfrm>
              <a:off x="6133290" y="4012097"/>
              <a:ext cx="1438275" cy="238125"/>
            </a:xfrm>
            <a:prstGeom prst="rect">
              <a:avLst/>
            </a:prstGeom>
          </p:spPr>
          <p:txBody>
            <a:bodyPr vert="horz" wrap="square" lIns="0" tIns="0" rIns="0" bIns="0" rtlCol="0" anchor="ctr" anchorCtr="0">
              <a:noAutofit/>
            </a:bodyPr>
            <a:lstStyle/>
            <a:p>
              <a:pPr algn="l">
                <a:lnSpc>
                  <a:spcPct val="115000"/>
                </a:lnSpc>
              </a:pPr>
              <a:r>
                <a:rPr lang="zh-CN" altLang="en-US" sz="1350" dirty="0">
                  <a:solidFill>
                    <a:srgbClr val="333333"/>
                  </a:solidFill>
                  <a:latin typeface="钉钉进步体" panose="00020600040101010101" pitchFamily="18" charset="-122"/>
                  <a:ea typeface="钉钉进步体" panose="00020600040101010101" pitchFamily="18" charset="-122"/>
                </a:rPr>
                <a:t>技术创新</a:t>
              </a:r>
              <a:endParaRPr lang="zh-CN" altLang="en-US" sz="1350" dirty="0">
                <a:latin typeface="钉钉进步体" panose="00020600040101010101" pitchFamily="18" charset="-122"/>
                <a:ea typeface="钉钉进步体" panose="00020600040101010101" pitchFamily="18" charset="-122"/>
              </a:endParaRPr>
            </a:p>
          </p:txBody>
        </p:sp>
        <p:pic>
          <p:nvPicPr>
            <p:cNvPr id="115" name="image 2027"/>
            <p:cNvPicPr>
              <a:picLocks noChangeAspect="1"/>
            </p:cNvPicPr>
            <p:nvPr/>
          </p:nvPicPr>
          <p:blipFill>
            <a:blip r:embed="rId6"/>
            <a:srcRect/>
            <a:stretch>
              <a:fillRect/>
            </a:stretch>
          </p:blipFill>
          <p:spPr>
            <a:xfrm>
              <a:off x="6152293" y="2847499"/>
              <a:ext cx="803148" cy="830961"/>
            </a:xfrm>
            <a:prstGeom prst="rect">
              <a:avLst/>
            </a:prstGeom>
          </p:spPr>
        </p:pic>
        <p:sp>
          <p:nvSpPr>
            <p:cNvPr id="116" name="Object 2028"/>
            <p:cNvSpPr txBox="1"/>
            <p:nvPr/>
          </p:nvSpPr>
          <p:spPr>
            <a:xfrm>
              <a:off x="6152293" y="2847499"/>
              <a:ext cx="790575" cy="838200"/>
            </a:xfrm>
            <a:prstGeom prst="rect">
              <a:avLst/>
            </a:prstGeom>
          </p:spPr>
          <p:txBody>
            <a:bodyPr vert="horz" wrap="square" lIns="0" tIns="0" rIns="0" bIns="0" rtlCol="0" anchor="ctr" anchorCtr="0">
              <a:noAutofit/>
            </a:bodyPr>
            <a:lstStyle/>
            <a:p>
              <a:pPr algn="l">
                <a:lnSpc>
                  <a:spcPct val="100000"/>
                </a:lnSpc>
              </a:pPr>
              <a:r>
                <a:rPr lang="en-US" altLang="zh-CN" sz="4500" dirty="0">
                  <a:ln w="4762" cmpd="sng">
                    <a:solidFill>
                      <a:srgbClr val="2254F4"/>
                    </a:solidFill>
                  </a:ln>
                  <a:blipFill>
                    <a:blip r:embed="rId7"/>
                    <a:stretch>
                      <a:fillRect/>
                    </a:stretch>
                  </a:blipFill>
                  <a:latin typeface="钉钉进步体" panose="00020600040101010101" pitchFamily="18" charset="-122"/>
                  <a:ea typeface="钉钉进步体" panose="00020600040101010101" pitchFamily="18" charset="-122"/>
                </a:rPr>
                <a:t>05</a:t>
              </a:r>
              <a:endParaRPr lang="zh-CN" altLang="en-US" sz="4500" dirty="0">
                <a:latin typeface="钉钉进步体" panose="00020600040101010101" pitchFamily="18" charset="-122"/>
                <a:ea typeface="钉钉进步体" panose="00020600040101010101" pitchFamily="18" charset="-122"/>
              </a:endParaRPr>
            </a:p>
          </p:txBody>
        </p:sp>
        <p:pic>
          <p:nvPicPr>
            <p:cNvPr id="117" name="image 2041"/>
            <p:cNvPicPr>
              <a:picLocks noChangeAspect="1"/>
            </p:cNvPicPr>
            <p:nvPr/>
          </p:nvPicPr>
          <p:blipFill>
            <a:blip r:embed="rId8"/>
            <a:srcRect/>
            <a:stretch>
              <a:fillRect/>
            </a:stretch>
          </p:blipFill>
          <p:spPr>
            <a:xfrm>
              <a:off x="6363388" y="3110806"/>
              <a:ext cx="985224" cy="720896"/>
            </a:xfrm>
            <a:prstGeom prst="rect">
              <a:avLst/>
            </a:prstGeom>
          </p:spPr>
        </p:pic>
      </p:grpSp>
      <p:sp>
        <p:nvSpPr>
          <p:cNvPr id="118" name="矩形: 圆角 12"/>
          <p:cNvSpPr/>
          <p:nvPr/>
        </p:nvSpPr>
        <p:spPr>
          <a:xfrm>
            <a:off x="388336" y="4796664"/>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Type1: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时间错误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77906" y="1688920"/>
            <a:ext cx="4383606" cy="2028627"/>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51973" y="1764242"/>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定义、解决方案</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8" name="Object 14022"/>
          <p:cNvSpPr txBox="1"/>
          <p:nvPr>
            <p:custDataLst>
              <p:tags r:id="rId3"/>
            </p:custDataLst>
          </p:nvPr>
        </p:nvSpPr>
        <p:spPr>
          <a:xfrm>
            <a:off x="4251973" y="2124196"/>
            <a:ext cx="4050514" cy="1502842"/>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我们把这种错误定义为，句子中的时间信息违背常识、上下文逻辑或存在缺失，也即融合了时间矛盾和数据不完整，不再单列。</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我们对分句后的文档进行进一步的模式识别，匹配时间信息，如下所示：</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r>
              <a:rPr lang="en-US" altLang="zh-CN" sz="1000" dirty="0" err="1">
                <a:solidFill>
                  <a:schemeClr val="accent1">
                    <a:lumMod val="75000"/>
                    <a:alpha val="80000"/>
                  </a:schemeClr>
                </a:solidFill>
                <a:latin typeface="方正颜宋简体_准" panose="02000000000000000000" pitchFamily="2" charset="-122"/>
                <a:ea typeface="方正颜宋简体_准" panose="02000000000000000000" pitchFamily="2" charset="-122"/>
              </a:rPr>
              <a:t>pattern_list</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 [r'\d+</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年</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r'\d+</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月</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r'\d+</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个月</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r'\d{4}-\d{2}-\d{2}’]</a:t>
            </a:r>
            <a:endPar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最终获得每篇文档的只含时间信息的句子列表，我们对文档进行迭代，直接向大模型传入</a:t>
            </a:r>
            <a:r>
              <a:rPr lang="zh-CN" altLang="en-US" sz="1000" dirty="0">
                <a:solidFill>
                  <a:srgbClr val="FF0000">
                    <a:alpha val="80000"/>
                  </a:srgbClr>
                </a:solidFill>
                <a:latin typeface="方正颜宋简体_准" panose="02000000000000000000" pitchFamily="2" charset="-122"/>
                <a:ea typeface="方正颜宋简体_准" panose="02000000000000000000" pitchFamily="2" charset="-122"/>
              </a:rPr>
              <a:t>该文档中全部包含时间信息的句子</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进行推断。</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488" y="975797"/>
            <a:ext cx="3125167" cy="33192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8" name="矩形: 圆角 7"/>
          <p:cNvSpPr/>
          <p:nvPr/>
        </p:nvSpPr>
        <p:spPr>
          <a:xfrm>
            <a:off x="4094745" y="1047950"/>
            <a:ext cx="4383606" cy="3232501"/>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9" name="Object 14024"/>
          <p:cNvSpPr txBox="1"/>
          <p:nvPr>
            <p:custDataLst>
              <p:tags r:id="rId2"/>
            </p:custDataLst>
          </p:nvPr>
        </p:nvSpPr>
        <p:spPr>
          <a:xfrm>
            <a:off x="4268812" y="1123271"/>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Prompt</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Type1: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时间错误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3" name="Object 14022"/>
          <p:cNvSpPr txBox="1"/>
          <p:nvPr>
            <p:custDataLst>
              <p:tags r:id="rId3"/>
            </p:custDataLst>
          </p:nvPr>
        </p:nvSpPr>
        <p:spPr>
          <a:xfrm>
            <a:off x="4268812" y="1502918"/>
            <a:ext cx="4050514" cy="2671517"/>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以下句子来自同一篇文档，每个句子都包含至少一处时间信息，请检查是否句子存在时间信息上的错误，例如时间与常识不符、时间前后颠倒等。</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3" indent="-171450" algn="l">
              <a:lnSpc>
                <a:spcPct val="115000"/>
              </a:lnSpc>
              <a:buFont typeface="Wingdings" panose="05000000000000000000" pitchFamily="2" charset="2"/>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句子列表：</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\n"</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628650" lvl="3" indent="-171450" algn="l">
              <a:lnSpc>
                <a:spcPct val="115000"/>
              </a:lnSpc>
              <a:buFont typeface="Wingdings" panose="05000000000000000000" pitchFamily="2" charset="2"/>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for sentence in doc:</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628650" lvl="3" indent="-171450" algn="l">
              <a:lnSpc>
                <a:spcPct val="115000"/>
              </a:lnSpc>
              <a:buFont typeface="Wingdings" panose="05000000000000000000" pitchFamily="2" charset="2"/>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    prompt += f"- {sentence}\n“</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你的金融助手对于文章所涉及的金融知识给出了以下补充或修正：</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qwen_answer</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lvl="2"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请综合上述信息，你给出的回复需要包含以下这个字段：</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3" indent="-171450" algn="l">
              <a:lnSpc>
                <a:spcPct val="115000"/>
              </a:lnSpc>
              <a:buFont typeface="Wingdings" panose="05000000000000000000" pitchFamily="2" charset="2"/>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1.error_sentence: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如果所有句子都没有时间错误，字段留空；如果某句有时间错误，输出包含错误时间的最小粒度分句；如果多个句子存在错误，则将错误之处都写入列表中。</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lvl="2" indent="-171450" algn="l">
              <a:lnSpc>
                <a:spcPct val="115000"/>
              </a:lnSpc>
              <a:buFont typeface="Wingdings" panose="05000000000000000000" charset="0"/>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请按照以下</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JSON</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格式来回答：</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警告：你的回复将直接用于</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javascript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的</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JSON.parse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解析</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488" y="975797"/>
            <a:ext cx="3125167" cy="33192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Type1: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时间错误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94745" y="981690"/>
            <a:ext cx="4383606" cy="3314737"/>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68812" y="1057011"/>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Answer</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6" name="Object 14026"/>
          <p:cNvSpPr txBox="1"/>
          <p:nvPr>
            <p:custDataLst>
              <p:tags r:id="rId3"/>
            </p:custDataLst>
          </p:nvPr>
        </p:nvSpPr>
        <p:spPr>
          <a:xfrm>
            <a:off x="4268811" y="1383950"/>
            <a:ext cx="4073431" cy="2777859"/>
          </a:xfrm>
          <a:prstGeom prst="rect">
            <a:avLst/>
          </a:prstGeom>
        </p:spPr>
        <p:txBody>
          <a:bodyPr vert="horz" wrap="square" lIns="0" tIns="35100" rIns="0" bIns="35100" rtlCol="0" anchor="t" anchorCtr="0">
            <a:noAutofit/>
          </a:bodyPr>
          <a:lstStyle/>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本条例自</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190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日</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起施行。</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合同履行期限：</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2024-05-20 00:00:00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至</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1925-05-21 00:00:00</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4024</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5</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31</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日</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09</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时</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00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分</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2024</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5</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17</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日</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时至</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2024</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5</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16</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日</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23</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时</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59</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分</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59</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秒</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2024</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30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日</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09</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时</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00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分（北京时间）</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2024</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05</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29</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日至</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2024</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05</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07</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日内</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截至</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2024</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5</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55</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日</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，营业影院数</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1.25</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万家，较</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2023</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年下降</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1.46%</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误判</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承诺近三年（自</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rPr>
              <a:t>2021</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rPr>
              <a:t>03</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FF42B3">
                    <a:alpha val="80000"/>
                  </a:srgbClr>
                </a:solidFill>
                <a:latin typeface="方正颜宋简体_准" panose="02000000000000000000" pitchFamily="2" charset="-122"/>
                <a:ea typeface="方正颜宋简体_准" panose="02000000000000000000" pitchFamily="2" charset="-122"/>
              </a:rPr>
              <a:t>01</a:t>
            </a:r>
            <a:r>
              <a:rPr lang="zh-CN" altLang="en-US" sz="1000" dirty="0">
                <a:solidFill>
                  <a:srgbClr val="FF42B3">
                    <a:alpha val="80000"/>
                  </a:srgbClr>
                </a:solidFill>
                <a:latin typeface="方正颜宋简体_准" panose="02000000000000000000" pitchFamily="2" charset="-122"/>
                <a:ea typeface="方正颜宋简体_准" panose="02000000000000000000" pitchFamily="2" charset="-122"/>
              </a:rPr>
              <a:t>日</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至投标截止时间），未发生重大及以上质量事故</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488" y="975797"/>
            <a:ext cx="3125167" cy="33192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Type2/7: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数值单位</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计算错误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77906" y="1039567"/>
            <a:ext cx="4383606" cy="1816135"/>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51973" y="1114889"/>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定义、解决方案</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8" name="Object 14022"/>
          <p:cNvSpPr txBox="1"/>
          <p:nvPr>
            <p:custDataLst>
              <p:tags r:id="rId3"/>
            </p:custDataLst>
          </p:nvPr>
        </p:nvSpPr>
        <p:spPr>
          <a:xfrm>
            <a:off x="4251973" y="1474843"/>
            <a:ext cx="4050514" cy="1373862"/>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把这种错误定义为，文本中存在前后不一致或违背常理的计量单位，比如采购、招标合同金额往往是以万元甚至亿元计价，而房屋数量、面积等则往往是基本单位，违反常规的计量单位就是存在错误，这种错误也包含了数值前后矛盾，也不再单列。</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我们对分句后的文档进行逐句迭代，并且抓取如下关键词：</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errs =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千</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万</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亿</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元</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米</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平方</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支</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套</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个</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件</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a:t>
            </a:r>
            <a:endPar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endParaRPr>
          </a:p>
        </p:txBody>
      </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488" y="1128195"/>
            <a:ext cx="3124800" cy="2979942"/>
          </a:xfrm>
          <a:prstGeom prst="rect">
            <a:avLst/>
          </a:prstGeom>
        </p:spPr>
      </p:pic>
      <p:sp>
        <p:nvSpPr>
          <p:cNvPr id="9" name="矩形: 圆角 8"/>
          <p:cNvSpPr/>
          <p:nvPr/>
        </p:nvSpPr>
        <p:spPr>
          <a:xfrm>
            <a:off x="4078662" y="2947909"/>
            <a:ext cx="4383606" cy="1330666"/>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11" name="Object 14024"/>
          <p:cNvSpPr txBox="1"/>
          <p:nvPr>
            <p:custDataLst>
              <p:tags r:id="rId5"/>
            </p:custDataLst>
          </p:nvPr>
        </p:nvSpPr>
        <p:spPr>
          <a:xfrm>
            <a:off x="4252729" y="3023231"/>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定义、解决方案</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12" name="Object 14022"/>
          <p:cNvSpPr txBox="1"/>
          <p:nvPr>
            <p:custDataLst>
              <p:tags r:id="rId6"/>
            </p:custDataLst>
          </p:nvPr>
        </p:nvSpPr>
        <p:spPr>
          <a:xfrm>
            <a:off x="4252729" y="3383185"/>
            <a:ext cx="4050514" cy="801513"/>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我们把这种错误定义为，文本中存在两个以上数值且数值间有计算关系时存在的错误，如两个数值相加应等于另一个却不等于的情况。</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我们对分句后的文档进行逐句迭代，并且抓取如下关键词：</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p"/>
            </a:pP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errs =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元</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分钟</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个</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 '</a:t>
            </a:r>
            <a:r>
              <a:rPr lang="zh-CN" altLang="en-US"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小时</a:t>
            </a:r>
            <a:r>
              <a:rPr lang="en-US" altLang="zh-CN" sz="1000" dirty="0">
                <a:solidFill>
                  <a:schemeClr val="accent1">
                    <a:lumMod val="75000"/>
                    <a:alpha val="80000"/>
                  </a:scheme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8" name="矩形: 圆角 7"/>
          <p:cNvSpPr/>
          <p:nvPr/>
        </p:nvSpPr>
        <p:spPr>
          <a:xfrm>
            <a:off x="4094745" y="981690"/>
            <a:ext cx="4383606" cy="3409406"/>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9" name="Object 14024"/>
          <p:cNvSpPr txBox="1"/>
          <p:nvPr>
            <p:custDataLst>
              <p:tags r:id="rId2"/>
            </p:custDataLst>
          </p:nvPr>
        </p:nvSpPr>
        <p:spPr>
          <a:xfrm>
            <a:off x="4268812" y="1057011"/>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Prompt</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Type2/7: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数值单位</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计算错误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3" name="Object 14022"/>
          <p:cNvSpPr txBox="1"/>
          <p:nvPr>
            <p:custDataLst>
              <p:tags r:id="rId3"/>
            </p:custDataLst>
          </p:nvPr>
        </p:nvSpPr>
        <p:spPr>
          <a:xfrm>
            <a:off x="4268812" y="1400164"/>
            <a:ext cx="4050514" cy="3534366"/>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给定的上下文：</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3" indent="-171450" algn="l">
              <a:lnSpc>
                <a:spcPct val="115000"/>
              </a:lnSpc>
              <a:buFont typeface="Wingdings" panose="05000000000000000000" pitchFamily="2" charset="2"/>
              <a:buChar char="p"/>
            </a:pP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上文：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context_upper</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下文：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context_lower</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这段文本来自于研报、招标书或者法律条文，你需要判断以下这个包含数值信息的句子是否存在错误，数值大小和文本实际含义不符、数值缺失都属于错误，比如标书金额往往是万元以上，时间长度应该适中：</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句子：</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possible_error_sent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请综合上述信息，你给出的回复需要包含以下这两个字段：</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4" indent="-171450" algn="l">
              <a:lnSpc>
                <a:spcPct val="115000"/>
              </a:lnSpc>
              <a:buFont typeface="Wingdings" panose="05000000000000000000" pitchFamily="2" charset="2"/>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1.TrueOrNot: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如句子没有数值大小错误或缺失，字段填为</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`True`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；如句子有过大、过小或缺失的错误数值，字段填为</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`False`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，标书金额过小、时间范围过大、面积单位过大等。</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85800" lvl="1" indent="-228600" algn="l">
              <a:lnSpc>
                <a:spcPct val="115000"/>
              </a:lnSpc>
              <a:buFont typeface="Wingdings" panose="05000000000000000000" pitchFamily="2" charset="2"/>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2.sentence: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如果句子没有数值大小错误或缺失，这个字段留空；如果这个句子有过大、过小或缺失的错误数值，输出包含错误部分的最小粒度分句，请用 </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markdown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格式。</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请按照以下</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JSON</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格式来回答：</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 </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警告：你的回复将直接用于</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javascript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的</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JSON.parse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解析</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488" y="1128195"/>
            <a:ext cx="3124800" cy="2979942"/>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8" name="矩形: 圆角 7"/>
          <p:cNvSpPr/>
          <p:nvPr/>
        </p:nvSpPr>
        <p:spPr>
          <a:xfrm>
            <a:off x="4094745" y="1087706"/>
            <a:ext cx="4383606" cy="3126447"/>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9" name="Object 14024"/>
          <p:cNvSpPr txBox="1"/>
          <p:nvPr>
            <p:custDataLst>
              <p:tags r:id="rId2"/>
            </p:custDataLst>
          </p:nvPr>
        </p:nvSpPr>
        <p:spPr>
          <a:xfrm>
            <a:off x="4268812" y="1163027"/>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Prompt</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Type2/7: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数值单位</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计算错误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3" name="Object 14022"/>
          <p:cNvSpPr txBox="1"/>
          <p:nvPr>
            <p:custDataLst>
              <p:tags r:id="rId3"/>
            </p:custDataLst>
          </p:nvPr>
        </p:nvSpPr>
        <p:spPr>
          <a:xfrm>
            <a:off x="4268812" y="1506180"/>
            <a:ext cx="4050514" cy="2564436"/>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给定的上下文：</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3" indent="-171450" algn="l">
              <a:lnSpc>
                <a:spcPct val="115000"/>
              </a:lnSpc>
              <a:buFont typeface="Wingdings" panose="05000000000000000000" pitchFamily="2" charset="2"/>
              <a:buChar char="p"/>
            </a:pP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上文：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context_upper</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 </a:t>
            </a: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下文：</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context_lower</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这段文本来自于研报、招标书或者法律条文，你需要判断以下这个包含数值信息的句子的数值是否计算正确，你可以尝试检查句子中是否存在数值计算关系，检查是否存在几个数值相加应该等于另一个但却不等于的情况：</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句子：</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possible_error_sent</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 </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请综合上述信息，你给出的回复需要包含以下这两个字段：</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4" indent="-171450" algn="l">
              <a:lnSpc>
                <a:spcPct val="115000"/>
              </a:lnSpc>
              <a:buFont typeface="Wingdings" panose="05000000000000000000" pitchFamily="2" charset="2"/>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1.TrueOrNot: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如果句子没有数值计算错误，字段填为</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True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；如果句子有数值计算错误，字段填为</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False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4" indent="-171450" algn="l">
              <a:lnSpc>
                <a:spcPct val="115000"/>
              </a:lnSpc>
              <a:buFont typeface="Wingdings" panose="05000000000000000000" pitchFamily="2" charset="2"/>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2.sentence: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如没有数值计算错误，该字段输出为空；如有计算错误，输出句子中包含计算错误之处的最小粒度分句。</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请按照以下</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JSON</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格式来回答：</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 </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警告：你的回复将直接用于</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javascript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的</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JSON.parse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解析</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488" y="1128195"/>
            <a:ext cx="3124800" cy="2979942"/>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Type2/7: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数值单位</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计算错误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94745" y="981690"/>
            <a:ext cx="4383606" cy="3314737"/>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68812" y="1057011"/>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Answer</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6" name="Object 14026"/>
          <p:cNvSpPr txBox="1"/>
          <p:nvPr>
            <p:custDataLst>
              <p:tags r:id="rId3"/>
            </p:custDataLst>
          </p:nvPr>
        </p:nvSpPr>
        <p:spPr>
          <a:xfrm>
            <a:off x="4268811" y="1383950"/>
            <a:ext cx="4073431" cy="2777859"/>
          </a:xfrm>
          <a:prstGeom prst="rect">
            <a:avLst/>
          </a:prstGeom>
        </p:spPr>
        <p:txBody>
          <a:bodyPr vert="horz" wrap="square" lIns="0" tIns="35100" rIns="0" bIns="35100" rtlCol="0" anchor="t" anchorCtr="0">
            <a:noAutofit/>
          </a:bodyPr>
          <a:lstStyle/>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时间：</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个</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工作日</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预算金额：</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2822.07</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元</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三年总限价为 </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1449</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元</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本周（</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12</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30</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日</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月</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5</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日）电影票房</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18.65</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元</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，环比增长</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144.68%]</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最高限价：第</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包</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:230</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万元</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第</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包</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1169</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元</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最高限价：第</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包</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228.6778</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元</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维和防暴队</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以</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3.88</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元</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的票房位居榜首</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发电设备利用方面，</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2024</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年</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3</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月全国发电设备平均利用小时数</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844</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万小时</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，同比降低</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2.76%</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髋关节产品系统年度采购需求量</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285995</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个（陶瓷</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陶瓷类髋关节</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102264</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个、陶瓷聚乙烯类</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173303</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个、合金</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聚乙烯类</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1042</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个</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488" y="1128195"/>
            <a:ext cx="3124800" cy="297994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Type8: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时间错误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77906" y="1066071"/>
            <a:ext cx="4383606" cy="1226583"/>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51973" y="1141393"/>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定义、解决方案</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8" name="Object 14022"/>
          <p:cNvSpPr txBox="1"/>
          <p:nvPr>
            <p:custDataLst>
              <p:tags r:id="rId3"/>
            </p:custDataLst>
          </p:nvPr>
        </p:nvSpPr>
        <p:spPr>
          <a:xfrm>
            <a:off x="4251973" y="1501347"/>
            <a:ext cx="4050514" cy="652134"/>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我们把这种错误定义为，文本中存在两个完全一致的数值、短语或句子。</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我们设计了重复识别算法进行初筛，其主要函数如下所示：</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488" y="1128195"/>
            <a:ext cx="3140033" cy="2848904"/>
          </a:xfrm>
          <a:prstGeom prst="rect">
            <a:avLst/>
          </a:prstGeom>
        </p:spPr>
      </p:pic>
      <p:pic>
        <p:nvPicPr>
          <p:cNvPr id="12" name="图片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84344" y="3806653"/>
            <a:ext cx="5526157" cy="491535"/>
          </a:xfrm>
          <a:prstGeom prst="rect">
            <a:avLst/>
          </a:prstGeom>
        </p:spPr>
      </p:pic>
      <p:pic>
        <p:nvPicPr>
          <p:cNvPr id="16" name="图片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84104" y="2548260"/>
            <a:ext cx="4174027" cy="1081354"/>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8" name="矩形: 圆角 7"/>
          <p:cNvSpPr/>
          <p:nvPr/>
        </p:nvSpPr>
        <p:spPr>
          <a:xfrm>
            <a:off x="4094480" y="1050290"/>
            <a:ext cx="4383405" cy="3256915"/>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9" name="Object 14024"/>
          <p:cNvSpPr txBox="1"/>
          <p:nvPr>
            <p:custDataLst>
              <p:tags r:id="rId2"/>
            </p:custDataLst>
          </p:nvPr>
        </p:nvSpPr>
        <p:spPr>
          <a:xfrm>
            <a:off x="4268812" y="1125755"/>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Prompt</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3" name="Object 14022"/>
          <p:cNvSpPr txBox="1"/>
          <p:nvPr>
            <p:custDataLst>
              <p:tags r:id="rId3"/>
            </p:custDataLst>
          </p:nvPr>
        </p:nvSpPr>
        <p:spPr>
          <a:xfrm>
            <a:off x="4268812" y="1468908"/>
            <a:ext cx="4050514" cy="2564436"/>
          </a:xfrm>
          <a:prstGeom prst="rect">
            <a:avLst/>
          </a:prstGeom>
        </p:spPr>
        <p:txBody>
          <a:bodyPr vert="horz" wrap="square" lIns="0" tIns="35100" rIns="0" bIns="35100" rtlCol="0" anchor="t" anchorCtr="0">
            <a:noAutofit/>
          </a:bodyPr>
          <a:lstStyle/>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这段文本可能包含人为插入的重复语句作为陷阱，判断这些重复是否多余。以下是段落和可能的重复部分：</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段落：</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r>
              <a:rPr lang="en-US" altLang="zh-CN" sz="1000" dirty="0" err="1">
                <a:solidFill>
                  <a:srgbClr val="4D00FF">
                    <a:alpha val="80000"/>
                  </a:srgbClr>
                </a:solidFill>
                <a:latin typeface="方正颜宋简体_准" panose="02000000000000000000" pitchFamily="2" charset="-122"/>
                <a:ea typeface="方正颜宋简体_准" panose="02000000000000000000" pitchFamily="2" charset="-122"/>
              </a:rPr>
              <a:t>check_sentence</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zh-CN" altLang="en-US" sz="1000" dirty="0">
                <a:solidFill>
                  <a:srgbClr val="4D00FF">
                    <a:alpha val="80000"/>
                  </a:srgbClr>
                </a:solidFill>
                <a:latin typeface="方正颜宋简体_准" panose="02000000000000000000" pitchFamily="2" charset="-122"/>
                <a:ea typeface="方正颜宋简体_准" panose="02000000000000000000" pitchFamily="2" charset="-122"/>
              </a:rPr>
              <a:t>重复部分：</a:t>
            </a:r>
            <a:r>
              <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rPr>
              <a:t>{output}</a:t>
            </a:r>
            <a:endParaRPr lang="en-US" altLang="zh-CN" sz="1000" dirty="0">
              <a:solidFill>
                <a:srgbClr val="4D00FF">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请根据以下标准判断：</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1" indent="-171450" algn="l">
              <a:lnSpc>
                <a:spcPct val="115000"/>
              </a:lnSpc>
              <a:buFont typeface="Wingdings" panose="05000000000000000000" pitchFamily="2" charset="2"/>
              <a:buChar char="p"/>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如果重复部分对理解内容有帮助，且在段落中有其必要性，则不是重复陷阱；如果重复部分显得突兀且不必要，则可能是重复陷阱。</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请综合上述信息，你给出的回复需要包含以下这两个字段：</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4" indent="-171450" algn="l">
              <a:lnSpc>
                <a:spcPct val="115000"/>
              </a:lnSpc>
              <a:buFont typeface="Wingdings" panose="05000000000000000000" pitchFamily="2" charset="2"/>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TrueOrNot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如果段落没有重复陷阱，填写 </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`True`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；如果有重复陷阱，填写 </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`False`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628650" lvl="4" indent="-171450" algn="l">
              <a:lnSpc>
                <a:spcPct val="115000"/>
              </a:lnSpc>
              <a:buFont typeface="Wingdings" panose="05000000000000000000" pitchFamily="2" charset="2"/>
              <a:buChar char="p"/>
            </a:pP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 </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 </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如没有重复陷阱，该字段输出为空；如有重复陷阱，输出这个句子中包含重复处的最小粒度分句。</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请按照以下</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JSON</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格式来回答：</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 </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marL="171450" indent="-171450" algn="l">
              <a:lnSpc>
                <a:spcPct val="115000"/>
              </a:lnSpc>
              <a:buFont typeface="Wingdings" panose="05000000000000000000" pitchFamily="2" charset="2"/>
              <a:buChar char="Ø"/>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警告：你的回复将直接用于</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javascript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的</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rPr>
              <a:t>JSON.parse</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解析</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sp>
        <p:nvSpPr>
          <p:cNvPr id="6"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Type8: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时间错误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488" y="1128195"/>
            <a:ext cx="3140033" cy="2848904"/>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7" name="矩形 6"/>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5" name="矩形: 圆角 14"/>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4094745" y="1140715"/>
            <a:ext cx="4383606" cy="2982910"/>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Object 14024"/>
          <p:cNvSpPr txBox="1"/>
          <p:nvPr>
            <p:custDataLst>
              <p:tags r:id="rId2"/>
            </p:custDataLst>
          </p:nvPr>
        </p:nvSpPr>
        <p:spPr>
          <a:xfrm>
            <a:off x="4268812" y="1216035"/>
            <a:ext cx="1695450" cy="323850"/>
          </a:xfrm>
          <a:prstGeom prst="rect">
            <a:avLst/>
          </a:prstGeom>
        </p:spPr>
        <p:txBody>
          <a:bodyPr vert="horz" wrap="square" lIns="0" tIns="35100" rIns="0" bIns="35100" rtlCol="0" anchor="t" anchorCtr="0">
            <a:noAutofit/>
          </a:bodyPr>
          <a:lstStyle/>
          <a:p>
            <a:pPr algn="l">
              <a:lnSpc>
                <a:spcPct val="115000"/>
              </a:lnSpc>
            </a:pPr>
            <a:r>
              <a:rPr lang="en-US" altLang="zh-CN" sz="1600" dirty="0">
                <a:solidFill>
                  <a:srgbClr val="2254F4"/>
                </a:solidFill>
                <a:latin typeface="钉钉进步体" panose="00020600040101010101" pitchFamily="18" charset="-122"/>
                <a:ea typeface="钉钉进步体" panose="00020600040101010101" pitchFamily="18" charset="-122"/>
              </a:rPr>
              <a:t>Answer</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sp>
        <p:nvSpPr>
          <p:cNvPr id="6" name="Object 14026"/>
          <p:cNvSpPr txBox="1"/>
          <p:nvPr>
            <p:custDataLst>
              <p:tags r:id="rId3"/>
            </p:custDataLst>
          </p:nvPr>
        </p:nvSpPr>
        <p:spPr>
          <a:xfrm>
            <a:off x="4268811" y="1542974"/>
            <a:ext cx="4073431" cy="2777859"/>
          </a:xfrm>
          <a:prstGeom prst="rect">
            <a:avLst/>
          </a:prstGeom>
        </p:spPr>
        <p:txBody>
          <a:bodyPr vert="horz" wrap="square" lIns="0" tIns="35100" rIns="0" bIns="35100" rtlCol="0" anchor="t" anchorCtr="0">
            <a:noAutofit/>
          </a:bodyPr>
          <a:lstStyle/>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准入产品物资分类码：</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16010418</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16012702</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16019917</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16011507</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16011339</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16011346</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16010418</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依法必须进行招标的项目的投标人有前款所列行为尚未构成犯罪的，处中标项目金额千分之五以上千分之十以下的罚款，</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处千分之五以上千分之十以下的罚款</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，对单位直接负责</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26030114</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氢气压缩机</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26030114</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氢气压缩机之一正常状态。</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降低作业成本</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30%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以上</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携程集团</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-S</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正确判断</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en-US" altLang="zh-CN" sz="1000" dirty="0" err="1">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error_sentence</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若中标人为</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2</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名，原则上排名第</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1</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的分配</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60%</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左右的工作量，</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排名第</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1</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的分配</a:t>
            </a:r>
            <a:r>
              <a:rPr lang="en-US" altLang="zh-CN" sz="1000" dirty="0">
                <a:solidFill>
                  <a:srgbClr val="00B050">
                    <a:alpha val="80000"/>
                  </a:srgbClr>
                </a:solidFill>
                <a:latin typeface="方正颜宋简体_准" panose="02000000000000000000" pitchFamily="2" charset="-122"/>
                <a:ea typeface="方正颜宋简体_准" panose="02000000000000000000" pitchFamily="2" charset="-122"/>
              </a:rPr>
              <a:t>60%</a:t>
            </a:r>
            <a:r>
              <a:rPr lang="zh-CN" altLang="en-US" sz="1000" dirty="0">
                <a:solidFill>
                  <a:srgbClr val="00B050">
                    <a:alpha val="80000"/>
                  </a:srgbClr>
                </a:solidFill>
                <a:latin typeface="方正颜宋简体_准" panose="02000000000000000000" pitchFamily="2" charset="-122"/>
                <a:ea typeface="方正颜宋简体_准" panose="02000000000000000000" pitchFamily="2" charset="-122"/>
              </a:rPr>
              <a:t>左右的工作量</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，招标人可根据中标人服务质量情况调整工作量分配。</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
        <p:nvSpPr>
          <p:cNvPr id="3"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Type8: </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常识</a:t>
            </a:r>
            <a:r>
              <a:rPr kumimoji="1" lang="en-US" altLang="zh-CN"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时间错误</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488" y="1128195"/>
            <a:ext cx="3140033" cy="284890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3" name="Object 304"/>
          <p:cNvSpPr txBox="1"/>
          <p:nvPr/>
        </p:nvSpPr>
        <p:spPr>
          <a:xfrm>
            <a:off x="2039303" y="3274695"/>
            <a:ext cx="5065395" cy="561975"/>
          </a:xfrm>
          <a:prstGeom prst="rect">
            <a:avLst/>
          </a:prstGeom>
        </p:spPr>
        <p:txBody>
          <a:bodyPr vert="horz" wrap="square" lIns="0" tIns="0" rIns="0" bIns="0" rtlCol="0" anchor="ctr" anchorCtr="0">
            <a:noAutofit/>
          </a:bodyPr>
          <a:lstStyle/>
          <a:p>
            <a:pPr algn="ctr">
              <a:lnSpc>
                <a:spcPct val="119000"/>
              </a:lnSpc>
            </a:pPr>
            <a:endParaRPr lang="zh-CN" altLang="en-US" sz="1800" b="1" dirty="0" err="1">
              <a:solidFill>
                <a:srgbClr val="A6A6A6"/>
              </a:solidFill>
              <a:latin typeface="等线" panose="02010600030101010101" pitchFamily="2" charset="-122"/>
              <a:ea typeface="等线" panose="02010600030101010101" pitchFamily="2" charset="-122"/>
            </a:endParaRPr>
          </a:p>
        </p:txBody>
      </p:sp>
      <p:pic>
        <p:nvPicPr>
          <p:cNvPr id="4" name="image 305"/>
          <p:cNvPicPr>
            <a:picLocks noChangeAspect="1"/>
          </p:cNvPicPr>
          <p:nvPr/>
        </p:nvPicPr>
        <p:blipFill>
          <a:blip r:embed="rId2"/>
          <a:srcRect/>
          <a:stretch>
            <a:fillRect/>
          </a:stretch>
        </p:blipFill>
        <p:spPr>
          <a:xfrm>
            <a:off x="2092023" y="3791283"/>
            <a:ext cx="230505" cy="230505"/>
          </a:xfrm>
          <a:prstGeom prst="rect">
            <a:avLst/>
          </a:prstGeom>
        </p:spPr>
      </p:pic>
      <p:pic>
        <p:nvPicPr>
          <p:cNvPr id="6" name="image 306"/>
          <p:cNvPicPr>
            <a:picLocks noChangeAspect="1"/>
          </p:cNvPicPr>
          <p:nvPr/>
        </p:nvPicPr>
        <p:blipFill>
          <a:blip r:embed="rId3"/>
          <a:srcRect/>
          <a:stretch>
            <a:fillRect/>
          </a:stretch>
        </p:blipFill>
        <p:spPr>
          <a:xfrm>
            <a:off x="6881193" y="3791283"/>
            <a:ext cx="230505" cy="230505"/>
          </a:xfrm>
          <a:prstGeom prst="rect">
            <a:avLst/>
          </a:prstGeom>
        </p:spPr>
      </p:pic>
      <p:sp>
        <p:nvSpPr>
          <p:cNvPr id="7" name="Object 307"/>
          <p:cNvSpPr txBox="1"/>
          <p:nvPr/>
        </p:nvSpPr>
        <p:spPr>
          <a:xfrm>
            <a:off x="3998595" y="1472279"/>
            <a:ext cx="3385566" cy="1015651"/>
          </a:xfrm>
          <a:prstGeom prst="rect">
            <a:avLst/>
          </a:prstGeom>
          <a:blipFill dpi="0" rotWithShape="1">
            <a:blip r:embed="rId4"/>
            <a:srcRect/>
            <a:stretch>
              <a:fillRect/>
            </a:stretch>
          </a:blipFill>
        </p:spPr>
        <p:txBody>
          <a:bodyPr vert="horz" wrap="square" lIns="0" tIns="0" rIns="0" bIns="0" rtlCol="0" anchor="ctr" anchorCtr="0">
            <a:noAutofit/>
          </a:bodyPr>
          <a:lstStyle/>
          <a:p>
            <a:pPr algn="l">
              <a:lnSpc>
                <a:spcPct val="100000"/>
              </a:lnSpc>
            </a:pPr>
            <a:r>
              <a:rPr lang="zh-CN" altLang="en-US" sz="6600" dirty="0">
                <a:solidFill>
                  <a:srgbClr val="2254F4"/>
                </a:solidFill>
                <a:latin typeface="钉钉进步体" panose="00020600040101010101" pitchFamily="18" charset="-122"/>
                <a:ea typeface="钉钉进步体" panose="00020600040101010101" pitchFamily="18" charset="-122"/>
              </a:rPr>
              <a:t>团队介绍</a:t>
            </a:r>
            <a:endParaRPr lang="zh-CN" altLang="en-US" sz="6600" dirty="0">
              <a:latin typeface="钉钉进步体" panose="00020600040101010101" pitchFamily="18" charset="-122"/>
              <a:ea typeface="钉钉进步体" panose="00020600040101010101" pitchFamily="18" charset="-122"/>
            </a:endParaRPr>
          </a:p>
        </p:txBody>
      </p:sp>
      <p:pic>
        <p:nvPicPr>
          <p:cNvPr id="9" name="image 309"/>
          <p:cNvPicPr>
            <a:picLocks noChangeAspect="1"/>
          </p:cNvPicPr>
          <p:nvPr/>
        </p:nvPicPr>
        <p:blipFill>
          <a:blip r:embed="rId5"/>
          <a:srcRect/>
          <a:stretch>
            <a:fillRect/>
          </a:stretch>
        </p:blipFill>
        <p:spPr>
          <a:xfrm>
            <a:off x="1699689" y="1245536"/>
            <a:ext cx="1122712" cy="1655159"/>
          </a:xfrm>
          <a:prstGeom prst="rect">
            <a:avLst/>
          </a:prstGeom>
        </p:spPr>
      </p:pic>
      <p:pic>
        <p:nvPicPr>
          <p:cNvPr id="10" name="image 3010"/>
          <p:cNvPicPr>
            <a:picLocks noChangeAspect="1"/>
          </p:cNvPicPr>
          <p:nvPr/>
        </p:nvPicPr>
        <p:blipFill>
          <a:blip r:embed="rId6"/>
          <a:srcRect/>
          <a:stretch>
            <a:fillRect/>
          </a:stretch>
        </p:blipFill>
        <p:spPr>
          <a:xfrm>
            <a:off x="1755219" y="1245536"/>
            <a:ext cx="1122712" cy="1655159"/>
          </a:xfrm>
          <a:prstGeom prst="rect">
            <a:avLst/>
          </a:prstGeom>
        </p:spPr>
      </p:pic>
      <p:pic>
        <p:nvPicPr>
          <p:cNvPr id="11" name="image 3011"/>
          <p:cNvPicPr>
            <a:picLocks noChangeAspect="1"/>
          </p:cNvPicPr>
          <p:nvPr/>
        </p:nvPicPr>
        <p:blipFill>
          <a:blip r:embed="rId7"/>
          <a:srcRect/>
          <a:stretch>
            <a:fillRect/>
          </a:stretch>
        </p:blipFill>
        <p:spPr>
          <a:xfrm>
            <a:off x="1810750" y="1245536"/>
            <a:ext cx="1122712" cy="1655159"/>
          </a:xfrm>
          <a:prstGeom prst="rect">
            <a:avLst/>
          </a:prstGeom>
        </p:spPr>
      </p:pic>
      <p:sp>
        <p:nvSpPr>
          <p:cNvPr id="13" name="Object 3013"/>
          <p:cNvSpPr txBox="1"/>
          <p:nvPr/>
        </p:nvSpPr>
        <p:spPr>
          <a:xfrm>
            <a:off x="2967263" y="925592"/>
            <a:ext cx="1490663" cy="2247900"/>
          </a:xfrm>
          <a:prstGeom prst="rect">
            <a:avLst/>
          </a:prstGeom>
        </p:spPr>
        <p:txBody>
          <a:bodyPr vert="horz" wrap="square" lIns="0" tIns="0" rIns="0" bIns="0" rtlCol="0" anchor="ctr" anchorCtr="0">
            <a:noAutofit/>
          </a:bodyPr>
          <a:lstStyle/>
          <a:p>
            <a:pPr algn="l">
              <a:lnSpc>
                <a:spcPct val="100000"/>
              </a:lnSpc>
            </a:pPr>
            <a:r>
              <a:rPr lang="en-US" altLang="zh-CN" sz="15000" b="1" dirty="0">
                <a:solidFill>
                  <a:srgbClr val="2254F4"/>
                </a:solidFill>
                <a:latin typeface="等线" panose="02010600030101010101" pitchFamily="2" charset="-122"/>
                <a:ea typeface="等线" panose="02010600030101010101" pitchFamily="2" charset="-122"/>
              </a:rPr>
              <a:t>1</a:t>
            </a:r>
            <a:endParaRPr lang="zh-CN" altLang="en-US" sz="15000" dirty="0">
              <a:latin typeface="等线" panose="02010600030101010101" pitchFamily="2" charset="-122"/>
              <a:ea typeface="等线" panose="02010600030101010101" pitchFamily="2" charset="-122"/>
            </a:endParaRPr>
          </a:p>
        </p:txBody>
      </p:sp>
      <p:sp>
        <p:nvSpPr>
          <p:cNvPr id="8" name="Object 304"/>
          <p:cNvSpPr txBox="1"/>
          <p:nvPr/>
        </p:nvSpPr>
        <p:spPr>
          <a:xfrm>
            <a:off x="2207186" y="3349643"/>
            <a:ext cx="4729627" cy="667992"/>
          </a:xfrm>
          <a:prstGeom prst="rect">
            <a:avLst/>
          </a:prstGeom>
        </p:spPr>
        <p:txBody>
          <a:bodyPr vert="horz" wrap="square" lIns="0" tIns="0" rIns="0" bIns="0" rtlCol="0" anchor="ctr" anchorCtr="0">
            <a:noAutofit/>
          </a:bodyPr>
          <a:lstStyle/>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赛题四：金融规则长文本中的矛盾识别与漏洞发现</a:t>
            </a:r>
            <a:endPar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队名：不知道叫啥</a:t>
            </a:r>
            <a:endPar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pic>
        <p:nvPicPr>
          <p:cNvPr id="4" name="image 305"/>
          <p:cNvPicPr>
            <a:picLocks noChangeAspect="1"/>
          </p:cNvPicPr>
          <p:nvPr/>
        </p:nvPicPr>
        <p:blipFill>
          <a:blip r:embed="rId2"/>
          <a:srcRect/>
          <a:stretch>
            <a:fillRect/>
          </a:stretch>
        </p:blipFill>
        <p:spPr>
          <a:xfrm>
            <a:off x="2092023" y="3791283"/>
            <a:ext cx="230505" cy="230505"/>
          </a:xfrm>
          <a:prstGeom prst="rect">
            <a:avLst/>
          </a:prstGeom>
        </p:spPr>
      </p:pic>
      <p:pic>
        <p:nvPicPr>
          <p:cNvPr id="6" name="image 306"/>
          <p:cNvPicPr>
            <a:picLocks noChangeAspect="1"/>
          </p:cNvPicPr>
          <p:nvPr/>
        </p:nvPicPr>
        <p:blipFill>
          <a:blip r:embed="rId3"/>
          <a:srcRect/>
          <a:stretch>
            <a:fillRect/>
          </a:stretch>
        </p:blipFill>
        <p:spPr>
          <a:xfrm>
            <a:off x="6881193" y="3791283"/>
            <a:ext cx="230505" cy="230505"/>
          </a:xfrm>
          <a:prstGeom prst="rect">
            <a:avLst/>
          </a:prstGeom>
        </p:spPr>
      </p:pic>
      <p:sp>
        <p:nvSpPr>
          <p:cNvPr id="7" name="Object 307"/>
          <p:cNvSpPr txBox="1"/>
          <p:nvPr/>
        </p:nvSpPr>
        <p:spPr>
          <a:xfrm>
            <a:off x="3998595" y="1472279"/>
            <a:ext cx="3385566" cy="1015651"/>
          </a:xfrm>
          <a:prstGeom prst="rect">
            <a:avLst/>
          </a:prstGeom>
          <a:blipFill dpi="0" rotWithShape="1">
            <a:blip r:embed="rId4"/>
            <a:srcRect/>
            <a:stretch>
              <a:fillRect/>
            </a:stretch>
          </a:blipFill>
        </p:spPr>
        <p:txBody>
          <a:bodyPr vert="horz" wrap="square" lIns="0" tIns="0" rIns="0" bIns="0" rtlCol="0" anchor="ctr" anchorCtr="0">
            <a:noAutofit/>
          </a:bodyPr>
          <a:lstStyle/>
          <a:p>
            <a:pPr algn="l">
              <a:lnSpc>
                <a:spcPct val="100000"/>
              </a:lnSpc>
            </a:pPr>
            <a:r>
              <a:rPr lang="zh-CN" altLang="en-US" sz="6600" dirty="0">
                <a:solidFill>
                  <a:srgbClr val="2254F4"/>
                </a:solidFill>
                <a:latin typeface="钉钉进步体" panose="00020600040101010101" pitchFamily="18" charset="-122"/>
                <a:ea typeface="钉钉进步体" panose="00020600040101010101" pitchFamily="18" charset="-122"/>
              </a:rPr>
              <a:t>方案成效</a:t>
            </a:r>
            <a:endParaRPr lang="zh-CN" altLang="en-US" sz="6600" dirty="0">
              <a:latin typeface="钉钉进步体" panose="00020600040101010101" pitchFamily="18" charset="-122"/>
              <a:ea typeface="钉钉进步体" panose="00020600040101010101" pitchFamily="18" charset="-122"/>
            </a:endParaRPr>
          </a:p>
        </p:txBody>
      </p:sp>
      <p:pic>
        <p:nvPicPr>
          <p:cNvPr id="9" name="image 309"/>
          <p:cNvPicPr>
            <a:picLocks noChangeAspect="1"/>
          </p:cNvPicPr>
          <p:nvPr/>
        </p:nvPicPr>
        <p:blipFill>
          <a:blip r:embed="rId5"/>
          <a:srcRect/>
          <a:stretch>
            <a:fillRect/>
          </a:stretch>
        </p:blipFill>
        <p:spPr>
          <a:xfrm>
            <a:off x="1699689" y="1245536"/>
            <a:ext cx="1122712" cy="1655159"/>
          </a:xfrm>
          <a:prstGeom prst="rect">
            <a:avLst/>
          </a:prstGeom>
        </p:spPr>
      </p:pic>
      <p:pic>
        <p:nvPicPr>
          <p:cNvPr id="10" name="image 3010"/>
          <p:cNvPicPr>
            <a:picLocks noChangeAspect="1"/>
          </p:cNvPicPr>
          <p:nvPr/>
        </p:nvPicPr>
        <p:blipFill>
          <a:blip r:embed="rId6"/>
          <a:srcRect/>
          <a:stretch>
            <a:fillRect/>
          </a:stretch>
        </p:blipFill>
        <p:spPr>
          <a:xfrm>
            <a:off x="1755219" y="1245536"/>
            <a:ext cx="1122712" cy="1655159"/>
          </a:xfrm>
          <a:prstGeom prst="rect">
            <a:avLst/>
          </a:prstGeom>
        </p:spPr>
      </p:pic>
      <p:pic>
        <p:nvPicPr>
          <p:cNvPr id="11" name="image 3011"/>
          <p:cNvPicPr>
            <a:picLocks noChangeAspect="1"/>
          </p:cNvPicPr>
          <p:nvPr/>
        </p:nvPicPr>
        <p:blipFill>
          <a:blip r:embed="rId7"/>
          <a:srcRect/>
          <a:stretch>
            <a:fillRect/>
          </a:stretch>
        </p:blipFill>
        <p:spPr>
          <a:xfrm>
            <a:off x="1810750" y="1245536"/>
            <a:ext cx="1122712" cy="1655159"/>
          </a:xfrm>
          <a:prstGeom prst="rect">
            <a:avLst/>
          </a:prstGeom>
        </p:spPr>
      </p:pic>
      <p:sp>
        <p:nvSpPr>
          <p:cNvPr id="13" name="Object 3013"/>
          <p:cNvSpPr txBox="1"/>
          <p:nvPr/>
        </p:nvSpPr>
        <p:spPr>
          <a:xfrm>
            <a:off x="2967263" y="925592"/>
            <a:ext cx="1490663" cy="2247900"/>
          </a:xfrm>
          <a:prstGeom prst="rect">
            <a:avLst/>
          </a:prstGeom>
        </p:spPr>
        <p:txBody>
          <a:bodyPr vert="horz" wrap="square" lIns="0" tIns="0" rIns="0" bIns="0" rtlCol="0" anchor="ctr" anchorCtr="0">
            <a:noAutofit/>
          </a:bodyPr>
          <a:lstStyle/>
          <a:p>
            <a:pPr algn="l">
              <a:lnSpc>
                <a:spcPct val="100000"/>
              </a:lnSpc>
            </a:pPr>
            <a:r>
              <a:rPr lang="en-US" altLang="zh-CN" sz="15000" b="1" dirty="0">
                <a:solidFill>
                  <a:srgbClr val="2254F4"/>
                </a:solidFill>
                <a:latin typeface="等线" panose="02010600030101010101" pitchFamily="2" charset="-122"/>
                <a:ea typeface="等线" panose="02010600030101010101" pitchFamily="2" charset="-122"/>
              </a:rPr>
              <a:t>4</a:t>
            </a:r>
            <a:endParaRPr lang="zh-CN" altLang="en-US" sz="15000" dirty="0">
              <a:latin typeface="等线" panose="02010600030101010101" pitchFamily="2" charset="-122"/>
              <a:ea typeface="等线" panose="02010600030101010101" pitchFamily="2" charset="-122"/>
            </a:endParaRPr>
          </a:p>
        </p:txBody>
      </p:sp>
      <p:sp>
        <p:nvSpPr>
          <p:cNvPr id="12" name="Object 304"/>
          <p:cNvSpPr txBox="1"/>
          <p:nvPr/>
        </p:nvSpPr>
        <p:spPr>
          <a:xfrm>
            <a:off x="2207186" y="3455659"/>
            <a:ext cx="4729627" cy="561975"/>
          </a:xfrm>
          <a:prstGeom prst="rect">
            <a:avLst/>
          </a:prstGeom>
        </p:spPr>
        <p:txBody>
          <a:bodyPr vert="horz" wrap="square" lIns="0" tIns="0" rIns="0" bIns="0" rtlCol="0" anchor="ctr" anchorCtr="0">
            <a:noAutofit/>
          </a:bodyPr>
          <a:lstStyle/>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逻辑筛选</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endPar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文本概括</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金融知识补充</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推理（指令跟随）</a:t>
            </a:r>
            <a:endPar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方案成效</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17" name="矩形 16"/>
          <p:cNvSpPr/>
          <p:nvPr/>
        </p:nvSpPr>
        <p:spPr>
          <a:xfrm>
            <a:off x="3139738" y="844003"/>
            <a:ext cx="2864525" cy="2055557"/>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280">
              <a:latin typeface="Arial" panose="020B0604020202020204" pitchFamily="34" charset="0"/>
              <a:ea typeface="微软雅黑" panose="020B0503020204020204" charset="-122"/>
              <a:sym typeface="Arial" panose="020B0604020202020204" pitchFamily="34" charset="0"/>
            </a:endParaRPr>
          </a:p>
        </p:txBody>
      </p:sp>
      <p:sp>
        <p:nvSpPr>
          <p:cNvPr id="18" name="矩形 17"/>
          <p:cNvSpPr/>
          <p:nvPr/>
        </p:nvSpPr>
        <p:spPr>
          <a:xfrm>
            <a:off x="209455" y="2952986"/>
            <a:ext cx="2864525" cy="2055557"/>
          </a:xfrm>
          <a:prstGeom prst="rect">
            <a:avLst/>
          </a:prstGeom>
          <a:solidFill>
            <a:srgbClr val="5B9BD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280">
              <a:latin typeface="Arial" panose="020B0604020202020204" pitchFamily="34" charset="0"/>
              <a:ea typeface="微软雅黑" panose="020B0503020204020204" charset="-122"/>
              <a:sym typeface="Arial" panose="020B0604020202020204" pitchFamily="34" charset="0"/>
            </a:endParaRPr>
          </a:p>
        </p:txBody>
      </p:sp>
      <p:sp>
        <p:nvSpPr>
          <p:cNvPr id="19" name="矩形 18"/>
          <p:cNvSpPr/>
          <p:nvPr/>
        </p:nvSpPr>
        <p:spPr>
          <a:xfrm>
            <a:off x="3139738" y="2952986"/>
            <a:ext cx="2864525" cy="2055557"/>
          </a:xfrm>
          <a:prstGeom prst="rect">
            <a:avLst/>
          </a:prstGeom>
          <a:blipFill dpi="0" rotWithShape="1">
            <a:blip r:embed="rId2" cstate="hq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280">
              <a:latin typeface="Arial" panose="020B0604020202020204" pitchFamily="34" charset="0"/>
              <a:ea typeface="微软雅黑" panose="020B0503020204020204" charset="-122"/>
              <a:sym typeface="Arial" panose="020B0604020202020204" pitchFamily="34" charset="0"/>
            </a:endParaRPr>
          </a:p>
        </p:txBody>
      </p:sp>
      <p:sp>
        <p:nvSpPr>
          <p:cNvPr id="20" name="矩形 19"/>
          <p:cNvSpPr/>
          <p:nvPr/>
        </p:nvSpPr>
        <p:spPr>
          <a:xfrm>
            <a:off x="6070020" y="2952985"/>
            <a:ext cx="2864525" cy="2055557"/>
          </a:xfrm>
          <a:prstGeom prst="rect">
            <a:avLst/>
          </a:prstGeom>
          <a:solidFill>
            <a:srgbClr val="44546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280">
              <a:latin typeface="Arial" panose="020B0604020202020204" pitchFamily="34" charset="0"/>
              <a:ea typeface="微软雅黑" panose="020B0503020204020204" charset="-122"/>
              <a:sym typeface="Arial" panose="020B0604020202020204" pitchFamily="34" charset="0"/>
            </a:endParaRPr>
          </a:p>
        </p:txBody>
      </p:sp>
      <p:sp>
        <p:nvSpPr>
          <p:cNvPr id="21" name="TextBox 3"/>
          <p:cNvSpPr>
            <a:spLocks noChangeArrowheads="1"/>
          </p:cNvSpPr>
          <p:nvPr/>
        </p:nvSpPr>
        <p:spPr bwMode="auto">
          <a:xfrm>
            <a:off x="6314661" y="3284121"/>
            <a:ext cx="2376000" cy="123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a:lnSpc>
                <a:spcPct val="150000"/>
              </a:lnSpc>
            </a:pPr>
            <a:r>
              <a:rPr lang="zh-CN" altLang="en-US" sz="1500" dirty="0">
                <a:solidFill>
                  <a:schemeClr val="bg1"/>
                </a:solidFill>
                <a:latin typeface="方正颜宋简体_准" panose="02000000000000000000" pitchFamily="2" charset="-122"/>
                <a:ea typeface="方正颜宋简体_准" panose="02000000000000000000" pitchFamily="2" charset="-122"/>
                <a:sym typeface="+mn-ea"/>
              </a:rPr>
              <a:t>三</a:t>
            </a:r>
            <a:r>
              <a:rPr lang="en-US" altLang="zh-CN" sz="1500" dirty="0">
                <a:solidFill>
                  <a:schemeClr val="bg1"/>
                </a:solidFill>
                <a:latin typeface="方正颜宋简体_准" panose="02000000000000000000" pitchFamily="2" charset="-122"/>
                <a:ea typeface="方正颜宋简体_准" panose="02000000000000000000" pitchFamily="2" charset="-122"/>
                <a:sym typeface="+mn-ea"/>
              </a:rPr>
              <a:t>LLM</a:t>
            </a:r>
            <a:r>
              <a:rPr lang="zh-CN" altLang="en-US" sz="1500" dirty="0">
                <a:solidFill>
                  <a:schemeClr val="bg1"/>
                </a:solidFill>
                <a:latin typeface="方正颜宋简体_准" panose="02000000000000000000" pitchFamily="2" charset="-122"/>
                <a:ea typeface="方正颜宋简体_准" panose="02000000000000000000" pitchFamily="2" charset="-122"/>
                <a:sym typeface="+mn-ea"/>
              </a:rPr>
              <a:t>分别执行概括、知识补充和逻辑推理任务，保证结构化输出、提高任务执行效率。</a:t>
            </a:r>
            <a:endParaRPr lang="zh-CN" altLang="en-US" sz="1500" dirty="0">
              <a:solidFill>
                <a:schemeClr val="bg1"/>
              </a:solidFill>
              <a:latin typeface="方正颜宋简体_准" panose="02000000000000000000" pitchFamily="2" charset="-122"/>
              <a:ea typeface="方正颜宋简体_准" panose="02000000000000000000" pitchFamily="2" charset="-122"/>
              <a:sym typeface="+mn-ea"/>
            </a:endParaRPr>
          </a:p>
        </p:txBody>
      </p:sp>
      <p:sp>
        <p:nvSpPr>
          <p:cNvPr id="22" name="TextBox 3"/>
          <p:cNvSpPr>
            <a:spLocks noChangeArrowheads="1"/>
          </p:cNvSpPr>
          <p:nvPr/>
        </p:nvSpPr>
        <p:spPr bwMode="auto">
          <a:xfrm>
            <a:off x="453585" y="3309425"/>
            <a:ext cx="2376000" cy="134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a:lnSpc>
                <a:spcPct val="150000"/>
              </a:lnSpc>
            </a:pPr>
            <a:r>
              <a:rPr lang="zh-CN" altLang="en-US" sz="1500" dirty="0">
                <a:solidFill>
                  <a:schemeClr val="bg1"/>
                </a:solidFill>
                <a:latin typeface="方正颜宋简体_准" panose="02000000000000000000" pitchFamily="2" charset="-122"/>
                <a:ea typeface="方正颜宋简体_准" panose="02000000000000000000" pitchFamily="2" charset="-122"/>
                <a:sym typeface="+mn-ea"/>
              </a:rPr>
              <a:t>在无微调数据的情况下，充分利用不同</a:t>
            </a:r>
            <a:r>
              <a:rPr lang="en-US" altLang="zh-CN" sz="1500" dirty="0">
                <a:solidFill>
                  <a:schemeClr val="bg1"/>
                </a:solidFill>
                <a:latin typeface="方正颜宋简体_准" panose="02000000000000000000" pitchFamily="2" charset="-122"/>
                <a:ea typeface="方正颜宋简体_准" panose="02000000000000000000" pitchFamily="2" charset="-122"/>
                <a:sym typeface="+mn-ea"/>
              </a:rPr>
              <a:t>LLM</a:t>
            </a:r>
            <a:r>
              <a:rPr lang="zh-CN" altLang="en-US" sz="1500" dirty="0">
                <a:solidFill>
                  <a:schemeClr val="bg1"/>
                </a:solidFill>
                <a:latin typeface="方正颜宋简体_准" panose="02000000000000000000" pitchFamily="2" charset="-122"/>
                <a:ea typeface="方正颜宋简体_准" panose="02000000000000000000" pitchFamily="2" charset="-122"/>
                <a:sym typeface="+mn-ea"/>
              </a:rPr>
              <a:t>的属性，分工执行任务，提高了识别性能。</a:t>
            </a:r>
            <a:endParaRPr lang="zh-CN" altLang="en-US" sz="1500" dirty="0">
              <a:solidFill>
                <a:schemeClr val="bg1"/>
              </a:solidFill>
              <a:latin typeface="方正颜宋简体_准" panose="02000000000000000000" pitchFamily="2" charset="-122"/>
              <a:ea typeface="方正颜宋简体_准" panose="02000000000000000000" pitchFamily="2" charset="-122"/>
              <a:sym typeface="+mn-ea"/>
            </a:endParaRPr>
          </a:p>
        </p:txBody>
      </p:sp>
      <p:sp>
        <p:nvSpPr>
          <p:cNvPr id="23" name="TextBox 3"/>
          <p:cNvSpPr>
            <a:spLocks noChangeArrowheads="1"/>
          </p:cNvSpPr>
          <p:nvPr/>
        </p:nvSpPr>
        <p:spPr bwMode="auto">
          <a:xfrm>
            <a:off x="3384000" y="1202127"/>
            <a:ext cx="2376000" cy="134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a:lnSpc>
                <a:spcPct val="150000"/>
              </a:lnSpc>
            </a:pPr>
            <a:r>
              <a:rPr lang="zh-CN" altLang="en-US" sz="1500" dirty="0">
                <a:solidFill>
                  <a:schemeClr val="bg1"/>
                </a:solidFill>
                <a:latin typeface="方正颜宋简体_准" panose="02000000000000000000" pitchFamily="2" charset="-122"/>
                <a:ea typeface="方正颜宋简体_准" panose="02000000000000000000" pitchFamily="2" charset="-122"/>
                <a:sym typeface="+mn-ea"/>
              </a:rPr>
              <a:t>通过机制判别初筛错误类型和错误句子，进而给出针对性的</a:t>
            </a:r>
            <a:r>
              <a:rPr lang="en-US" altLang="zh-CN" sz="1500" dirty="0">
                <a:solidFill>
                  <a:schemeClr val="bg1"/>
                </a:solidFill>
                <a:latin typeface="方正颜宋简体_准" panose="02000000000000000000" pitchFamily="2" charset="-122"/>
                <a:ea typeface="方正颜宋简体_准" panose="02000000000000000000" pitchFamily="2" charset="-122"/>
                <a:sym typeface="+mn-ea"/>
              </a:rPr>
              <a:t>Prompt</a:t>
            </a:r>
            <a:r>
              <a:rPr lang="zh-CN" altLang="en-US" sz="1500" dirty="0">
                <a:solidFill>
                  <a:schemeClr val="bg1"/>
                </a:solidFill>
                <a:latin typeface="方正颜宋简体_准" panose="02000000000000000000" pitchFamily="2" charset="-122"/>
                <a:ea typeface="方正颜宋简体_准" panose="02000000000000000000" pitchFamily="2" charset="-122"/>
                <a:sym typeface="+mn-ea"/>
              </a:rPr>
              <a:t>，提高了模型识别错误的准确性。</a:t>
            </a:r>
            <a:endParaRPr lang="zh-CN" altLang="en-US" sz="1500" dirty="0">
              <a:solidFill>
                <a:schemeClr val="bg1"/>
              </a:solidFill>
              <a:latin typeface="方正颜宋简体_准" panose="02000000000000000000" pitchFamily="2" charset="-122"/>
              <a:ea typeface="方正颜宋简体_准" panose="02000000000000000000" pitchFamily="2" charset="-122"/>
              <a:sym typeface="+mn-ea"/>
            </a:endParaRPr>
          </a:p>
        </p:txBody>
      </p:sp>
      <p:pic>
        <p:nvPicPr>
          <p:cNvPr id="29" name="图片 28"/>
          <p:cNvPicPr>
            <a:picLocks noChangeAspect="1"/>
          </p:cNvPicPr>
          <p:nvPr/>
        </p:nvPicPr>
        <p:blipFill>
          <a:blip r:embed="rId3"/>
          <a:stretch>
            <a:fillRect/>
          </a:stretch>
        </p:blipFill>
        <p:spPr>
          <a:xfrm>
            <a:off x="209454" y="843960"/>
            <a:ext cx="2864263" cy="2055600"/>
          </a:xfrm>
          <a:prstGeom prst="rect">
            <a:avLst/>
          </a:prstGeom>
        </p:spPr>
      </p:pic>
      <p:pic>
        <p:nvPicPr>
          <p:cNvPr id="31" name="图片 30"/>
          <p:cNvPicPr>
            <a:picLocks noChangeAspect="1"/>
          </p:cNvPicPr>
          <p:nvPr/>
        </p:nvPicPr>
        <p:blipFill>
          <a:blip r:embed="rId4"/>
          <a:stretch>
            <a:fillRect/>
          </a:stretch>
        </p:blipFill>
        <p:spPr>
          <a:xfrm>
            <a:off x="6070020" y="843960"/>
            <a:ext cx="2864525" cy="205560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pic>
        <p:nvPicPr>
          <p:cNvPr id="4" name="image 305"/>
          <p:cNvPicPr>
            <a:picLocks noChangeAspect="1"/>
          </p:cNvPicPr>
          <p:nvPr/>
        </p:nvPicPr>
        <p:blipFill>
          <a:blip r:embed="rId2"/>
          <a:srcRect/>
          <a:stretch>
            <a:fillRect/>
          </a:stretch>
        </p:blipFill>
        <p:spPr>
          <a:xfrm>
            <a:off x="2092023" y="3791283"/>
            <a:ext cx="230505" cy="230505"/>
          </a:xfrm>
          <a:prstGeom prst="rect">
            <a:avLst/>
          </a:prstGeom>
        </p:spPr>
      </p:pic>
      <p:pic>
        <p:nvPicPr>
          <p:cNvPr id="6" name="image 306"/>
          <p:cNvPicPr>
            <a:picLocks noChangeAspect="1"/>
          </p:cNvPicPr>
          <p:nvPr/>
        </p:nvPicPr>
        <p:blipFill>
          <a:blip r:embed="rId3"/>
          <a:srcRect/>
          <a:stretch>
            <a:fillRect/>
          </a:stretch>
        </p:blipFill>
        <p:spPr>
          <a:xfrm>
            <a:off x="6881193" y="3791283"/>
            <a:ext cx="230505" cy="230505"/>
          </a:xfrm>
          <a:prstGeom prst="rect">
            <a:avLst/>
          </a:prstGeom>
        </p:spPr>
      </p:pic>
      <p:sp>
        <p:nvSpPr>
          <p:cNvPr id="7" name="Object 307"/>
          <p:cNvSpPr txBox="1"/>
          <p:nvPr/>
        </p:nvSpPr>
        <p:spPr>
          <a:xfrm>
            <a:off x="3998595" y="1472279"/>
            <a:ext cx="3385566" cy="1015651"/>
          </a:xfrm>
          <a:prstGeom prst="rect">
            <a:avLst/>
          </a:prstGeom>
          <a:blipFill dpi="0" rotWithShape="1">
            <a:blip r:embed="rId4"/>
            <a:srcRect/>
            <a:stretch>
              <a:fillRect/>
            </a:stretch>
          </a:blipFill>
        </p:spPr>
        <p:txBody>
          <a:bodyPr vert="horz" wrap="square" lIns="0" tIns="0" rIns="0" bIns="0" rtlCol="0" anchor="ctr" anchorCtr="0">
            <a:noAutofit/>
          </a:bodyPr>
          <a:lstStyle/>
          <a:p>
            <a:pPr algn="l">
              <a:lnSpc>
                <a:spcPct val="100000"/>
              </a:lnSpc>
            </a:pPr>
            <a:r>
              <a:rPr lang="zh-CN" altLang="en-US" sz="6600" dirty="0">
                <a:solidFill>
                  <a:srgbClr val="2254F4"/>
                </a:solidFill>
                <a:latin typeface="钉钉进步体" panose="00020600040101010101" pitchFamily="18" charset="-122"/>
                <a:ea typeface="钉钉进步体" panose="00020600040101010101" pitchFamily="18" charset="-122"/>
              </a:rPr>
              <a:t>技术创新</a:t>
            </a:r>
            <a:endParaRPr lang="zh-CN" altLang="en-US" sz="6600" dirty="0">
              <a:latin typeface="钉钉进步体" panose="00020600040101010101" pitchFamily="18" charset="-122"/>
              <a:ea typeface="钉钉进步体" panose="00020600040101010101" pitchFamily="18" charset="-122"/>
            </a:endParaRPr>
          </a:p>
        </p:txBody>
      </p:sp>
      <p:pic>
        <p:nvPicPr>
          <p:cNvPr id="9" name="image 309"/>
          <p:cNvPicPr>
            <a:picLocks noChangeAspect="1"/>
          </p:cNvPicPr>
          <p:nvPr/>
        </p:nvPicPr>
        <p:blipFill>
          <a:blip r:embed="rId5"/>
          <a:srcRect/>
          <a:stretch>
            <a:fillRect/>
          </a:stretch>
        </p:blipFill>
        <p:spPr>
          <a:xfrm>
            <a:off x="1699689" y="1245536"/>
            <a:ext cx="1122712" cy="1655159"/>
          </a:xfrm>
          <a:prstGeom prst="rect">
            <a:avLst/>
          </a:prstGeom>
        </p:spPr>
      </p:pic>
      <p:pic>
        <p:nvPicPr>
          <p:cNvPr id="10" name="image 3010"/>
          <p:cNvPicPr>
            <a:picLocks noChangeAspect="1"/>
          </p:cNvPicPr>
          <p:nvPr/>
        </p:nvPicPr>
        <p:blipFill>
          <a:blip r:embed="rId6"/>
          <a:srcRect/>
          <a:stretch>
            <a:fillRect/>
          </a:stretch>
        </p:blipFill>
        <p:spPr>
          <a:xfrm>
            <a:off x="1755219" y="1245536"/>
            <a:ext cx="1122712" cy="1655159"/>
          </a:xfrm>
          <a:prstGeom prst="rect">
            <a:avLst/>
          </a:prstGeom>
        </p:spPr>
      </p:pic>
      <p:pic>
        <p:nvPicPr>
          <p:cNvPr id="11" name="image 3011"/>
          <p:cNvPicPr>
            <a:picLocks noChangeAspect="1"/>
          </p:cNvPicPr>
          <p:nvPr/>
        </p:nvPicPr>
        <p:blipFill>
          <a:blip r:embed="rId7"/>
          <a:srcRect/>
          <a:stretch>
            <a:fillRect/>
          </a:stretch>
        </p:blipFill>
        <p:spPr>
          <a:xfrm>
            <a:off x="1810750" y="1245536"/>
            <a:ext cx="1122712" cy="1655159"/>
          </a:xfrm>
          <a:prstGeom prst="rect">
            <a:avLst/>
          </a:prstGeom>
        </p:spPr>
      </p:pic>
      <p:sp>
        <p:nvSpPr>
          <p:cNvPr id="13" name="Object 3013"/>
          <p:cNvSpPr txBox="1"/>
          <p:nvPr/>
        </p:nvSpPr>
        <p:spPr>
          <a:xfrm>
            <a:off x="2967263" y="925592"/>
            <a:ext cx="1490663" cy="2247900"/>
          </a:xfrm>
          <a:prstGeom prst="rect">
            <a:avLst/>
          </a:prstGeom>
        </p:spPr>
        <p:txBody>
          <a:bodyPr vert="horz" wrap="square" lIns="0" tIns="0" rIns="0" bIns="0" rtlCol="0" anchor="ctr" anchorCtr="0">
            <a:noAutofit/>
          </a:bodyPr>
          <a:lstStyle/>
          <a:p>
            <a:pPr algn="l">
              <a:lnSpc>
                <a:spcPct val="100000"/>
              </a:lnSpc>
            </a:pPr>
            <a:r>
              <a:rPr lang="en-US" altLang="zh-CN" sz="15000" b="1" dirty="0">
                <a:solidFill>
                  <a:srgbClr val="2254F4"/>
                </a:solidFill>
                <a:latin typeface="等线" panose="02010600030101010101" pitchFamily="2" charset="-122"/>
                <a:ea typeface="等线" panose="02010600030101010101" pitchFamily="2" charset="-122"/>
              </a:rPr>
              <a:t>5</a:t>
            </a:r>
            <a:endParaRPr lang="zh-CN" altLang="en-US" sz="15000" dirty="0">
              <a:latin typeface="等线" panose="02010600030101010101" pitchFamily="2" charset="-122"/>
              <a:ea typeface="等线" panose="02010600030101010101" pitchFamily="2" charset="-122"/>
            </a:endParaRPr>
          </a:p>
        </p:txBody>
      </p:sp>
      <p:sp>
        <p:nvSpPr>
          <p:cNvPr id="12" name="Object 304"/>
          <p:cNvSpPr txBox="1"/>
          <p:nvPr/>
        </p:nvSpPr>
        <p:spPr>
          <a:xfrm>
            <a:off x="2207186" y="3455659"/>
            <a:ext cx="4729627" cy="561975"/>
          </a:xfrm>
          <a:prstGeom prst="rect">
            <a:avLst/>
          </a:prstGeom>
        </p:spPr>
        <p:txBody>
          <a:bodyPr vert="horz" wrap="square" lIns="0" tIns="0" rIns="0" bIns="0" rtlCol="0" anchor="ctr" anchorCtr="0">
            <a:noAutofit/>
          </a:bodyPr>
          <a:lstStyle/>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逻辑筛选</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endPar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文本概括</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金融知识补充</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推理（指令跟随）</a:t>
            </a:r>
            <a:endPar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16192" y="2694620"/>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技术创新</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grpSp>
        <p:nvGrpSpPr>
          <p:cNvPr id="23" name="组合 22"/>
          <p:cNvGrpSpPr/>
          <p:nvPr>
            <p:custDataLst>
              <p:tags r:id="rId2"/>
            </p:custDataLst>
          </p:nvPr>
        </p:nvGrpSpPr>
        <p:grpSpPr>
          <a:xfrm>
            <a:off x="1166118" y="1226800"/>
            <a:ext cx="1209564" cy="1042727"/>
            <a:chOff x="2014941" y="1991443"/>
            <a:chExt cx="2056135" cy="1772530"/>
          </a:xfrm>
        </p:grpSpPr>
        <p:sp>
          <p:nvSpPr>
            <p:cNvPr id="24" name="任意多边形 7"/>
            <p:cNvSpPr/>
            <p:nvPr>
              <p:custDataLst>
                <p:tags r:id="rId3"/>
              </p:custDataLst>
            </p:nvPr>
          </p:nvSpPr>
          <p:spPr>
            <a:xfrm flipV="1">
              <a:off x="2014941" y="1991443"/>
              <a:ext cx="2056135" cy="1772530"/>
            </a:xfrm>
            <a:custGeom>
              <a:avLst/>
              <a:gdLst>
                <a:gd name="connsiteX0" fmla="*/ 1028067 w 2056135"/>
                <a:gd name="connsiteY0" fmla="*/ 1688122 h 1772530"/>
                <a:gd name="connsiteX1" fmla="*/ 520306 w 2056135"/>
                <a:gd name="connsiteY1" fmla="*/ 1180361 h 1772530"/>
                <a:gd name="connsiteX2" fmla="*/ 1028067 w 2056135"/>
                <a:gd name="connsiteY2" fmla="*/ 672600 h 1772530"/>
                <a:gd name="connsiteX3" fmla="*/ 1535828 w 2056135"/>
                <a:gd name="connsiteY3" fmla="*/ 1180361 h 1772530"/>
                <a:gd name="connsiteX4" fmla="*/ 1028067 w 2056135"/>
                <a:gd name="connsiteY4" fmla="*/ 1688122 h 1772530"/>
                <a:gd name="connsiteX5" fmla="*/ 0 w 2056135"/>
                <a:gd name="connsiteY5" fmla="*/ 1772530 h 1772530"/>
                <a:gd name="connsiteX6" fmla="*/ 2056135 w 2056135"/>
                <a:gd name="connsiteY6" fmla="*/ 1772530 h 1772530"/>
                <a:gd name="connsiteX7" fmla="*/ 1028068 w 2056135"/>
                <a:gd name="connsiteY7" fmla="*/ 0 h 177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6135" h="1772530">
                  <a:moveTo>
                    <a:pt x="1028067" y="1688122"/>
                  </a:moveTo>
                  <a:cubicBezTo>
                    <a:pt x="747638" y="1688122"/>
                    <a:pt x="520306" y="1460790"/>
                    <a:pt x="520306" y="1180361"/>
                  </a:cubicBezTo>
                  <a:cubicBezTo>
                    <a:pt x="520306" y="899932"/>
                    <a:pt x="747638" y="672600"/>
                    <a:pt x="1028067" y="672600"/>
                  </a:cubicBezTo>
                  <a:cubicBezTo>
                    <a:pt x="1308496" y="672600"/>
                    <a:pt x="1535828" y="899932"/>
                    <a:pt x="1535828" y="1180361"/>
                  </a:cubicBezTo>
                  <a:cubicBezTo>
                    <a:pt x="1535828" y="1460790"/>
                    <a:pt x="1308496" y="1688122"/>
                    <a:pt x="1028067" y="1688122"/>
                  </a:cubicBezTo>
                  <a:close/>
                  <a:moveTo>
                    <a:pt x="0" y="1772530"/>
                  </a:moveTo>
                  <a:lnTo>
                    <a:pt x="2056135" y="1772530"/>
                  </a:lnTo>
                  <a:lnTo>
                    <a:pt x="1028068" y="0"/>
                  </a:lnTo>
                  <a:close/>
                </a:path>
              </a:pathLst>
            </a:cu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sz="1580" dirty="0">
                <a:solidFill>
                  <a:srgbClr val="FFFFFF"/>
                </a:solidFill>
              </a:endParaRPr>
            </a:p>
          </p:txBody>
        </p:sp>
        <p:sp>
          <p:nvSpPr>
            <p:cNvPr id="25" name="文本框 24"/>
            <p:cNvSpPr txBox="1"/>
            <p:nvPr>
              <p:custDataLst>
                <p:tags r:id="rId4"/>
              </p:custDataLst>
            </p:nvPr>
          </p:nvSpPr>
          <p:spPr>
            <a:xfrm>
              <a:off x="2717694" y="2338170"/>
              <a:ext cx="622834" cy="567783"/>
            </a:xfrm>
            <a:prstGeom prst="rect">
              <a:avLst/>
            </a:prstGeom>
            <a:noFill/>
            <a:effectLst/>
          </p:spPr>
          <p:txBody>
            <a:bodyPr wrap="none" rtlCol="0">
              <a:spAutoFit/>
            </a:bodyPr>
            <a:lstStyle/>
            <a:p>
              <a:pPr defTabSz="457200"/>
              <a:r>
                <a:rPr lang="en-US" altLang="zh-CN" sz="1580" dirty="0">
                  <a:solidFill>
                    <a:srgbClr val="000000">
                      <a:lumMod val="95000"/>
                      <a:lumOff val="5000"/>
                    </a:srgbClr>
                  </a:solidFill>
                  <a:latin typeface="Impact" panose="020B0806030902050204" pitchFamily="34" charset="0"/>
                  <a:ea typeface="方正姚体" panose="02010601030101010101" pitchFamily="2" charset="-122"/>
                </a:rPr>
                <a:t>01</a:t>
              </a:r>
              <a:endParaRPr lang="zh-CN" altLang="en-US" sz="1580" dirty="0">
                <a:solidFill>
                  <a:srgbClr val="000000">
                    <a:lumMod val="95000"/>
                    <a:lumOff val="5000"/>
                  </a:srgbClr>
                </a:solidFill>
                <a:latin typeface="Impact" panose="020B0806030902050204" pitchFamily="34" charset="0"/>
                <a:ea typeface="方正姚体" panose="02010601030101010101" pitchFamily="2" charset="-122"/>
              </a:endParaRPr>
            </a:p>
          </p:txBody>
        </p:sp>
      </p:grpSp>
      <p:grpSp>
        <p:nvGrpSpPr>
          <p:cNvPr id="26" name="组合 25"/>
          <p:cNvGrpSpPr/>
          <p:nvPr>
            <p:custDataLst>
              <p:tags r:id="rId5"/>
            </p:custDataLst>
          </p:nvPr>
        </p:nvGrpSpPr>
        <p:grpSpPr>
          <a:xfrm>
            <a:off x="6756174" y="1226800"/>
            <a:ext cx="1209564" cy="1042727"/>
            <a:chOff x="6348510" y="1991443"/>
            <a:chExt cx="2056135" cy="1772530"/>
          </a:xfrm>
        </p:grpSpPr>
        <p:sp>
          <p:nvSpPr>
            <p:cNvPr id="27" name="任意多边形 8"/>
            <p:cNvSpPr/>
            <p:nvPr>
              <p:custDataLst>
                <p:tags r:id="rId6"/>
              </p:custDataLst>
            </p:nvPr>
          </p:nvSpPr>
          <p:spPr>
            <a:xfrm flipV="1">
              <a:off x="6348510" y="1991443"/>
              <a:ext cx="2056135" cy="1772530"/>
            </a:xfrm>
            <a:custGeom>
              <a:avLst/>
              <a:gdLst>
                <a:gd name="connsiteX0" fmla="*/ 1021614 w 2056135"/>
                <a:gd name="connsiteY0" fmla="*/ 1688122 h 1772530"/>
                <a:gd name="connsiteX1" fmla="*/ 513853 w 2056135"/>
                <a:gd name="connsiteY1" fmla="*/ 1180361 h 1772530"/>
                <a:gd name="connsiteX2" fmla="*/ 1021614 w 2056135"/>
                <a:gd name="connsiteY2" fmla="*/ 672600 h 1772530"/>
                <a:gd name="connsiteX3" fmla="*/ 1529375 w 2056135"/>
                <a:gd name="connsiteY3" fmla="*/ 1180361 h 1772530"/>
                <a:gd name="connsiteX4" fmla="*/ 1021614 w 2056135"/>
                <a:gd name="connsiteY4" fmla="*/ 1688122 h 1772530"/>
                <a:gd name="connsiteX5" fmla="*/ 0 w 2056135"/>
                <a:gd name="connsiteY5" fmla="*/ 1772530 h 1772530"/>
                <a:gd name="connsiteX6" fmla="*/ 2056135 w 2056135"/>
                <a:gd name="connsiteY6" fmla="*/ 1772530 h 1772530"/>
                <a:gd name="connsiteX7" fmla="*/ 1028068 w 2056135"/>
                <a:gd name="connsiteY7" fmla="*/ 0 h 177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6135" h="1772530">
                  <a:moveTo>
                    <a:pt x="1021614" y="1688122"/>
                  </a:moveTo>
                  <a:cubicBezTo>
                    <a:pt x="741185" y="1688122"/>
                    <a:pt x="513853" y="1460790"/>
                    <a:pt x="513853" y="1180361"/>
                  </a:cubicBezTo>
                  <a:cubicBezTo>
                    <a:pt x="513853" y="899932"/>
                    <a:pt x="741185" y="672600"/>
                    <a:pt x="1021614" y="672600"/>
                  </a:cubicBezTo>
                  <a:cubicBezTo>
                    <a:pt x="1302043" y="672600"/>
                    <a:pt x="1529375" y="899932"/>
                    <a:pt x="1529375" y="1180361"/>
                  </a:cubicBezTo>
                  <a:cubicBezTo>
                    <a:pt x="1529375" y="1460790"/>
                    <a:pt x="1302043" y="1688122"/>
                    <a:pt x="1021614" y="1688122"/>
                  </a:cubicBezTo>
                  <a:close/>
                  <a:moveTo>
                    <a:pt x="0" y="1772530"/>
                  </a:moveTo>
                  <a:lnTo>
                    <a:pt x="2056135" y="1772530"/>
                  </a:lnTo>
                  <a:lnTo>
                    <a:pt x="1028068" y="0"/>
                  </a:lnTo>
                  <a:close/>
                </a:path>
              </a:pathLst>
            </a:custGeom>
            <a:solidFill>
              <a:schemeClr val="accent1">
                <a:lumMod val="60000"/>
                <a:lumOff val="40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sz="1580" dirty="0">
                <a:solidFill>
                  <a:srgbClr val="FFFFFF"/>
                </a:solidFill>
              </a:endParaRPr>
            </a:p>
          </p:txBody>
        </p:sp>
        <p:sp>
          <p:nvSpPr>
            <p:cNvPr id="28" name="文本框 27"/>
            <p:cNvSpPr txBox="1"/>
            <p:nvPr>
              <p:custDataLst>
                <p:tags r:id="rId7"/>
              </p:custDataLst>
            </p:nvPr>
          </p:nvSpPr>
          <p:spPr>
            <a:xfrm>
              <a:off x="7027198" y="2343259"/>
              <a:ext cx="674647" cy="567783"/>
            </a:xfrm>
            <a:prstGeom prst="rect">
              <a:avLst/>
            </a:prstGeom>
            <a:noFill/>
            <a:effectLst/>
          </p:spPr>
          <p:txBody>
            <a:bodyPr wrap="none" rtlCol="0">
              <a:spAutoFit/>
            </a:bodyPr>
            <a:lstStyle/>
            <a:p>
              <a:pPr defTabSz="457200"/>
              <a:r>
                <a:rPr lang="en-US" altLang="zh-CN" sz="1580" dirty="0">
                  <a:solidFill>
                    <a:srgbClr val="000000">
                      <a:lumMod val="95000"/>
                      <a:lumOff val="5000"/>
                    </a:srgbClr>
                  </a:solidFill>
                  <a:latin typeface="Impact" panose="020B0806030902050204" pitchFamily="34" charset="0"/>
                  <a:ea typeface="方正姚体" panose="02010601030101010101" pitchFamily="2" charset="-122"/>
                </a:rPr>
                <a:t>03</a:t>
              </a:r>
              <a:endParaRPr lang="zh-CN" altLang="en-US" sz="1580" dirty="0">
                <a:solidFill>
                  <a:srgbClr val="000000">
                    <a:lumMod val="95000"/>
                    <a:lumOff val="5000"/>
                  </a:srgbClr>
                </a:solidFill>
                <a:latin typeface="Impact" panose="020B0806030902050204" pitchFamily="34" charset="0"/>
                <a:ea typeface="方正姚体" panose="02010601030101010101" pitchFamily="2" charset="-122"/>
              </a:endParaRPr>
            </a:p>
          </p:txBody>
        </p:sp>
      </p:grpSp>
      <p:grpSp>
        <p:nvGrpSpPr>
          <p:cNvPr id="29" name="组合 28"/>
          <p:cNvGrpSpPr/>
          <p:nvPr>
            <p:custDataLst>
              <p:tags r:id="rId8"/>
            </p:custDataLst>
          </p:nvPr>
        </p:nvGrpSpPr>
        <p:grpSpPr>
          <a:xfrm rot="10800000">
            <a:off x="3822505" y="1226806"/>
            <a:ext cx="1209564" cy="1042727"/>
            <a:chOff x="4163212" y="4529796"/>
            <a:chExt cx="2056135" cy="1772530"/>
          </a:xfrm>
          <a:solidFill>
            <a:srgbClr val="13707A"/>
          </a:solidFill>
        </p:grpSpPr>
        <p:sp>
          <p:nvSpPr>
            <p:cNvPr id="30" name="任意多边形 5"/>
            <p:cNvSpPr/>
            <p:nvPr>
              <p:custDataLst>
                <p:tags r:id="rId9"/>
              </p:custDataLst>
            </p:nvPr>
          </p:nvSpPr>
          <p:spPr>
            <a:xfrm>
              <a:off x="4163212" y="4529796"/>
              <a:ext cx="2056135" cy="1772530"/>
            </a:xfrm>
            <a:custGeom>
              <a:avLst/>
              <a:gdLst>
                <a:gd name="connsiteX0" fmla="*/ 1028067 w 2056135"/>
                <a:gd name="connsiteY0" fmla="*/ 684476 h 1772530"/>
                <a:gd name="connsiteX1" fmla="*/ 520306 w 2056135"/>
                <a:gd name="connsiteY1" fmla="*/ 1192237 h 1772530"/>
                <a:gd name="connsiteX2" fmla="*/ 1028067 w 2056135"/>
                <a:gd name="connsiteY2" fmla="*/ 1699998 h 1772530"/>
                <a:gd name="connsiteX3" fmla="*/ 1535828 w 2056135"/>
                <a:gd name="connsiteY3" fmla="*/ 1192237 h 1772530"/>
                <a:gd name="connsiteX4" fmla="*/ 1028067 w 2056135"/>
                <a:gd name="connsiteY4" fmla="*/ 684476 h 1772530"/>
                <a:gd name="connsiteX5" fmla="*/ 1028068 w 2056135"/>
                <a:gd name="connsiteY5" fmla="*/ 0 h 1772530"/>
                <a:gd name="connsiteX6" fmla="*/ 2056135 w 2056135"/>
                <a:gd name="connsiteY6" fmla="*/ 1772530 h 1772530"/>
                <a:gd name="connsiteX7" fmla="*/ 0 w 2056135"/>
                <a:gd name="connsiteY7" fmla="*/ 1772530 h 177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6135" h="1772530">
                  <a:moveTo>
                    <a:pt x="1028067" y="684476"/>
                  </a:moveTo>
                  <a:cubicBezTo>
                    <a:pt x="747638" y="684476"/>
                    <a:pt x="520306" y="911808"/>
                    <a:pt x="520306" y="1192237"/>
                  </a:cubicBezTo>
                  <a:cubicBezTo>
                    <a:pt x="520306" y="1472666"/>
                    <a:pt x="747638" y="1699998"/>
                    <a:pt x="1028067" y="1699998"/>
                  </a:cubicBezTo>
                  <a:cubicBezTo>
                    <a:pt x="1308496" y="1699998"/>
                    <a:pt x="1535828" y="1472666"/>
                    <a:pt x="1535828" y="1192237"/>
                  </a:cubicBezTo>
                  <a:cubicBezTo>
                    <a:pt x="1535828" y="911808"/>
                    <a:pt x="1308496" y="684476"/>
                    <a:pt x="1028067" y="684476"/>
                  </a:cubicBezTo>
                  <a:close/>
                  <a:moveTo>
                    <a:pt x="1028068" y="0"/>
                  </a:moveTo>
                  <a:lnTo>
                    <a:pt x="2056135" y="1772530"/>
                  </a:lnTo>
                  <a:lnTo>
                    <a:pt x="0" y="1772530"/>
                  </a:lnTo>
                  <a:close/>
                </a:path>
              </a:pathLst>
            </a:custGeom>
            <a:solidFill>
              <a:schemeClr val="accent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zh-CN" altLang="en-US" sz="1580" dirty="0">
                <a:solidFill>
                  <a:srgbClr val="FFFFFF"/>
                </a:solidFill>
              </a:endParaRPr>
            </a:p>
          </p:txBody>
        </p:sp>
        <p:sp>
          <p:nvSpPr>
            <p:cNvPr id="31" name="文本框 30"/>
            <p:cNvSpPr txBox="1"/>
            <p:nvPr>
              <p:custDataLst>
                <p:tags r:id="rId10"/>
              </p:custDataLst>
            </p:nvPr>
          </p:nvSpPr>
          <p:spPr>
            <a:xfrm rot="10800000">
              <a:off x="4858814" y="5387827"/>
              <a:ext cx="664932" cy="567783"/>
            </a:xfrm>
            <a:prstGeom prst="rect">
              <a:avLst/>
            </a:prstGeom>
            <a:solidFill>
              <a:schemeClr val="bg1"/>
            </a:solidFill>
            <a:effectLst/>
          </p:spPr>
          <p:txBody>
            <a:bodyPr wrap="none" rtlCol="0">
              <a:spAutoFit/>
            </a:bodyPr>
            <a:lstStyle/>
            <a:p>
              <a:pPr defTabSz="457200"/>
              <a:r>
                <a:rPr lang="en-US" altLang="zh-CN" sz="1580" dirty="0">
                  <a:solidFill>
                    <a:srgbClr val="E7E6E6">
                      <a:lumMod val="10000"/>
                    </a:srgbClr>
                  </a:solidFill>
                  <a:latin typeface="Impact" panose="020B0806030902050204" pitchFamily="34" charset="0"/>
                  <a:ea typeface="方正姚体" panose="02010601030101010101" pitchFamily="2" charset="-122"/>
                </a:rPr>
                <a:t>02</a:t>
              </a:r>
              <a:endParaRPr lang="zh-CN" altLang="en-US" sz="1580" dirty="0">
                <a:solidFill>
                  <a:srgbClr val="E7E6E6">
                    <a:lumMod val="10000"/>
                  </a:srgbClr>
                </a:solidFill>
                <a:latin typeface="Impact" panose="020B0806030902050204" pitchFamily="34" charset="0"/>
                <a:ea typeface="方正姚体" panose="02010601030101010101" pitchFamily="2" charset="-122"/>
              </a:endParaRPr>
            </a:p>
          </p:txBody>
        </p:sp>
      </p:grpSp>
      <p:cxnSp>
        <p:nvCxnSpPr>
          <p:cNvPr id="32" name="直接连接符 31"/>
          <p:cNvCxnSpPr/>
          <p:nvPr>
            <p:custDataLst>
              <p:tags r:id="rId11"/>
            </p:custDataLst>
          </p:nvPr>
        </p:nvCxnSpPr>
        <p:spPr>
          <a:xfrm>
            <a:off x="1218779" y="2436763"/>
            <a:ext cx="1087893" cy="0"/>
          </a:xfrm>
          <a:prstGeom prst="line">
            <a:avLst/>
          </a:prstGeom>
          <a:ln w="63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custDataLst>
              <p:tags r:id="rId12"/>
            </p:custDataLst>
          </p:nvPr>
        </p:nvCxnSpPr>
        <p:spPr>
          <a:xfrm>
            <a:off x="3883466" y="2429519"/>
            <a:ext cx="1087893" cy="0"/>
          </a:xfrm>
          <a:prstGeom prst="line">
            <a:avLst/>
          </a:prstGeom>
          <a:ln w="63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13"/>
            </p:custDataLst>
          </p:nvPr>
        </p:nvCxnSpPr>
        <p:spPr>
          <a:xfrm>
            <a:off x="6809918" y="2399693"/>
            <a:ext cx="1087893" cy="0"/>
          </a:xfrm>
          <a:prstGeom prst="line">
            <a:avLst/>
          </a:prstGeom>
          <a:ln w="63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5" name="文本框 34"/>
          <p:cNvSpPr txBox="1"/>
          <p:nvPr>
            <p:custDataLst>
              <p:tags r:id="rId14"/>
            </p:custDataLst>
          </p:nvPr>
        </p:nvSpPr>
        <p:spPr>
          <a:xfrm>
            <a:off x="510900" y="2948940"/>
            <a:ext cx="2520000" cy="1443408"/>
          </a:xfrm>
          <a:prstGeom prst="rect">
            <a:avLst/>
          </a:prstGeom>
          <a:noFill/>
        </p:spPr>
        <p:txBody>
          <a:bodyPr wrap="square" rtlCol="0">
            <a:spAutoFit/>
          </a:bodyPr>
          <a:lstStyle/>
          <a:p>
            <a:pPr algn="just">
              <a:lnSpc>
                <a:spcPct val="150000"/>
              </a:lnSpc>
            </a:pPr>
            <a:r>
              <a:rPr lang="zh-CN" altLang="en-US" sz="1200" dirty="0">
                <a:solidFill>
                  <a:srgbClr val="000000"/>
                </a:solidFill>
                <a:latin typeface="微软雅黑" panose="020B0503020204020204" charset="-122"/>
                <a:ea typeface="微软雅黑" panose="020B0503020204020204" charset="-122"/>
                <a:sym typeface="+mn-ea"/>
              </a:rPr>
              <a:t>  </a:t>
            </a:r>
            <a:r>
              <a:rPr lang="zh-CN" altLang="en-US" sz="1200" dirty="0">
                <a:solidFill>
                  <a:srgbClr val="000000"/>
                </a:solidFill>
                <a:latin typeface="方正颜宋简体_准" panose="02000000000000000000" pitchFamily="2" charset="-122"/>
                <a:ea typeface="方正颜宋简体_准" panose="02000000000000000000" pitchFamily="2" charset="-122"/>
                <a:sym typeface="+mn-ea"/>
              </a:rPr>
              <a:t> </a:t>
            </a:r>
            <a:r>
              <a:rPr lang="en-US" altLang="zh-CN" sz="1200" dirty="0">
                <a:solidFill>
                  <a:srgbClr val="000000"/>
                </a:solidFill>
                <a:latin typeface="方正颜宋简体_准" panose="02000000000000000000" pitchFamily="2" charset="-122"/>
                <a:ea typeface="方正颜宋简体_准" panose="02000000000000000000" pitchFamily="2" charset="-122"/>
                <a:sym typeface="+mn-ea"/>
              </a:rPr>
              <a:t>  </a:t>
            </a:r>
            <a:r>
              <a:rPr sz="1200" dirty="0" err="1">
                <a:latin typeface="方正颜宋简体_准" panose="02000000000000000000" pitchFamily="2" charset="-122"/>
                <a:ea typeface="方正颜宋简体_准" panose="02000000000000000000" pitchFamily="2" charset="-122"/>
              </a:rPr>
              <a:t>采用pysbd以及模式识别匹配进行分句</a:t>
            </a:r>
            <a:r>
              <a:rPr sz="1200" dirty="0">
                <a:latin typeface="方正颜宋简体_准" panose="02000000000000000000" pitchFamily="2" charset="-122"/>
                <a:ea typeface="方正颜宋简体_准" panose="02000000000000000000" pitchFamily="2" charset="-122"/>
              </a:rPr>
              <a:t>，</a:t>
            </a:r>
            <a:r>
              <a:rPr lang="zh-CN" altLang="en-US" sz="1200" dirty="0">
                <a:latin typeface="方正颜宋简体_准" panose="02000000000000000000" pitchFamily="2" charset="-122"/>
                <a:ea typeface="方正颜宋简体_准" panose="02000000000000000000" pitchFamily="2" charset="-122"/>
              </a:rPr>
              <a:t>建立针对不同类型错误的逻辑判断模型，从而</a:t>
            </a:r>
            <a:r>
              <a:rPr sz="1200" dirty="0" err="1">
                <a:latin typeface="方正颜宋简体_准" panose="02000000000000000000" pitchFamily="2" charset="-122"/>
                <a:ea typeface="方正颜宋简体_准" panose="02000000000000000000" pitchFamily="2" charset="-122"/>
              </a:rPr>
              <a:t>初步筛选问题段落，精细化数据输入，提高模型精度</a:t>
            </a:r>
            <a:r>
              <a:rPr lang="zh-CN" altLang="en-US" sz="1200" dirty="0">
                <a:latin typeface="方正颜宋简体_准" panose="02000000000000000000" pitchFamily="2" charset="-122"/>
                <a:ea typeface="方正颜宋简体_准" panose="02000000000000000000" pitchFamily="2" charset="-122"/>
              </a:rPr>
              <a:t>；</a:t>
            </a:r>
            <a:endParaRPr lang="zh-CN" altLang="en-US" sz="1200" dirty="0">
              <a:latin typeface="方正颜宋简体_准" panose="02000000000000000000" pitchFamily="2" charset="-122"/>
              <a:ea typeface="方正颜宋简体_准" panose="02000000000000000000" pitchFamily="2" charset="-122"/>
            </a:endParaRPr>
          </a:p>
        </p:txBody>
      </p:sp>
      <p:sp>
        <p:nvSpPr>
          <p:cNvPr id="36" name="Rectangle 24"/>
          <p:cNvSpPr>
            <a:spLocks noChangeArrowheads="1"/>
          </p:cNvSpPr>
          <p:nvPr>
            <p:custDataLst>
              <p:tags r:id="rId15"/>
            </p:custDataLst>
          </p:nvPr>
        </p:nvSpPr>
        <p:spPr bwMode="auto">
          <a:xfrm>
            <a:off x="1112667" y="2547510"/>
            <a:ext cx="136242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685800" hangingPunct="1">
              <a:lnSpc>
                <a:spcPct val="90000"/>
              </a:lnSpc>
              <a:spcBef>
                <a:spcPts val="395"/>
              </a:spcBef>
              <a:defRPr/>
            </a:pPr>
            <a:r>
              <a:rPr kumimoji="1" lang="zh-CN" altLang="en-US" sz="2000" kern="12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上游初识别</a:t>
            </a:r>
            <a:endParaRPr kumimoji="1" lang="zh-CN" altLang="en-US" sz="2000" kern="12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37" name="文本框 36"/>
          <p:cNvSpPr txBox="1"/>
          <p:nvPr>
            <p:custDataLst>
              <p:tags r:id="rId16"/>
            </p:custDataLst>
          </p:nvPr>
        </p:nvSpPr>
        <p:spPr>
          <a:xfrm>
            <a:off x="3167287" y="2954655"/>
            <a:ext cx="2520000" cy="1509236"/>
          </a:xfrm>
          <a:prstGeom prst="rect">
            <a:avLst/>
          </a:prstGeom>
          <a:noFill/>
        </p:spPr>
        <p:txBody>
          <a:bodyPr wrap="square" rtlCol="0">
            <a:noAutofit/>
          </a:bodyPr>
          <a:lstStyle/>
          <a:p>
            <a:pPr algn="just">
              <a:lnSpc>
                <a:spcPct val="150000"/>
              </a:lnSpc>
            </a:pPr>
            <a:r>
              <a:rPr lang="zh-CN" altLang="en-US" sz="1200" dirty="0">
                <a:latin typeface="方正颜宋简体_准" panose="02000000000000000000" pitchFamily="2" charset="-122"/>
                <a:ea typeface="方正颜宋简体_准" panose="02000000000000000000" pitchFamily="2" charset="-122"/>
              </a:rPr>
              <a:t>    三</a:t>
            </a:r>
            <a:r>
              <a:rPr lang="en-US" altLang="zh-CN" sz="1200" dirty="0">
                <a:latin typeface="方正颜宋简体_准" panose="02000000000000000000" pitchFamily="2" charset="-122"/>
                <a:ea typeface="方正颜宋简体_准" panose="02000000000000000000" pitchFamily="2" charset="-122"/>
              </a:rPr>
              <a:t>LLM</a:t>
            </a:r>
            <a:r>
              <a:rPr lang="zh-CN" altLang="en-US" sz="1200" dirty="0">
                <a:latin typeface="方正颜宋简体_准" panose="02000000000000000000" pitchFamily="2" charset="-122"/>
                <a:ea typeface="方正颜宋简体_准" panose="02000000000000000000" pitchFamily="2" charset="-122"/>
              </a:rPr>
              <a:t>交互：分别利用</a:t>
            </a:r>
            <a:r>
              <a:rPr lang="en-US" altLang="zh-CN" sz="1200" dirty="0">
                <a:latin typeface="方正颜宋简体_准" panose="02000000000000000000" pitchFamily="2" charset="-122"/>
                <a:ea typeface="方正颜宋简体_准" panose="02000000000000000000" pitchFamily="2" charset="-122"/>
              </a:rPr>
              <a:t>Qwen-Finance-14B</a:t>
            </a:r>
            <a:r>
              <a:rPr lang="zh-CN" altLang="en-US" sz="1200" dirty="0">
                <a:latin typeface="方正颜宋简体_准" panose="02000000000000000000" pitchFamily="2" charset="-122"/>
                <a:ea typeface="方正颜宋简体_准" panose="02000000000000000000" pitchFamily="2" charset="-122"/>
              </a:rPr>
              <a:t>的金融属性和</a:t>
            </a:r>
            <a:r>
              <a:rPr lang="en-US" altLang="zh-CN" sz="1200" dirty="0">
                <a:latin typeface="方正颜宋简体_准" panose="02000000000000000000" pitchFamily="2" charset="-122"/>
                <a:ea typeface="方正颜宋简体_准" panose="02000000000000000000" pitchFamily="2" charset="-122"/>
              </a:rPr>
              <a:t>GLM4-9B</a:t>
            </a:r>
            <a:r>
              <a:rPr lang="zh-CN" altLang="en-US" sz="1200" dirty="0">
                <a:latin typeface="方正颜宋简体_准" panose="02000000000000000000" pitchFamily="2" charset="-122"/>
                <a:ea typeface="方正颜宋简体_准" panose="02000000000000000000" pitchFamily="2" charset="-122"/>
              </a:rPr>
              <a:t>的理解能力，设计</a:t>
            </a:r>
            <a:r>
              <a:rPr lang="en-US" altLang="zh-CN" sz="1200" dirty="0">
                <a:latin typeface="方正颜宋简体_准" panose="02000000000000000000" pitchFamily="2" charset="-122"/>
                <a:ea typeface="方正颜宋简体_准" panose="02000000000000000000" pitchFamily="2" charset="-122"/>
              </a:rPr>
              <a:t>3LLM</a:t>
            </a:r>
            <a:r>
              <a:rPr lang="zh-CN" altLang="en-US" sz="1200" dirty="0">
                <a:latin typeface="方正颜宋简体_准" panose="02000000000000000000" pitchFamily="2" charset="-122"/>
                <a:ea typeface="方正颜宋简体_准" panose="02000000000000000000" pitchFamily="2" charset="-122"/>
              </a:rPr>
              <a:t>分工工作，在有限显存和无外源数据的条件下提高识别能力。</a:t>
            </a:r>
            <a:endParaRPr lang="zh-CN" altLang="en-US" sz="1200" dirty="0">
              <a:latin typeface="方正颜宋简体_准" panose="02000000000000000000" pitchFamily="2" charset="-122"/>
              <a:ea typeface="方正颜宋简体_准" panose="02000000000000000000" pitchFamily="2" charset="-122"/>
            </a:endParaRPr>
          </a:p>
        </p:txBody>
      </p:sp>
      <p:sp>
        <p:nvSpPr>
          <p:cNvPr id="38" name="Rectangle 24"/>
          <p:cNvSpPr>
            <a:spLocks noChangeArrowheads="1"/>
          </p:cNvSpPr>
          <p:nvPr>
            <p:custDataLst>
              <p:tags r:id="rId17"/>
            </p:custDataLst>
          </p:nvPr>
        </p:nvSpPr>
        <p:spPr bwMode="auto">
          <a:xfrm>
            <a:off x="3780398" y="2529568"/>
            <a:ext cx="136242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defTabSz="685800" hangingPunct="1">
              <a:lnSpc>
                <a:spcPct val="90000"/>
              </a:lnSpc>
              <a:spcBef>
                <a:spcPts val="395"/>
              </a:spcBef>
              <a:defRPr/>
            </a:pPr>
            <a:r>
              <a:rPr kumimoji="1" lang="zh-CN" altLang="en-US" sz="2000" kern="12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三</a:t>
            </a:r>
            <a:r>
              <a:rPr kumimoji="1" lang="en-US" altLang="zh-CN" sz="2000" kern="12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LLM</a:t>
            </a:r>
            <a:r>
              <a:rPr kumimoji="1" lang="zh-CN" altLang="en-US" sz="2000" kern="12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交互</a:t>
            </a:r>
            <a:endParaRPr kumimoji="1" lang="zh-CN" altLang="en-US" sz="2000" kern="12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39" name="文本框 38"/>
          <p:cNvSpPr txBox="1"/>
          <p:nvPr>
            <p:custDataLst>
              <p:tags r:id="rId18"/>
            </p:custDataLst>
          </p:nvPr>
        </p:nvSpPr>
        <p:spPr>
          <a:xfrm>
            <a:off x="6093863" y="2983230"/>
            <a:ext cx="2520000" cy="1257466"/>
          </a:xfrm>
          <a:prstGeom prst="rect">
            <a:avLst/>
          </a:prstGeom>
          <a:noFill/>
        </p:spPr>
        <p:txBody>
          <a:bodyPr wrap="square" rtlCol="0">
            <a:noAutofit/>
          </a:bodyPr>
          <a:lstStyle/>
          <a:p>
            <a:pPr marL="6350" algn="l" defTabSz="457200" eaLnBrk="0">
              <a:lnSpc>
                <a:spcPct val="150000"/>
              </a:lnSpc>
            </a:pPr>
            <a:r>
              <a:rPr lang="zh-CN" altLang="en-US" sz="1200" dirty="0">
                <a:latin typeface="方正颜宋简体_准" panose="02000000000000000000" pitchFamily="2" charset="-122"/>
                <a:ea typeface="方正颜宋简体_准" panose="02000000000000000000" pitchFamily="2" charset="-122"/>
              </a:rPr>
              <a:t>    针对反复出现的误判进行剔除、对结果进行去重、针对“标书”类文档存在的特征相似的“不、未”和时间错误进行复查。</a:t>
            </a:r>
            <a:endParaRPr lang="zh-CN" altLang="en-US" sz="1200" dirty="0">
              <a:latin typeface="方正颜宋简体_准" panose="02000000000000000000" pitchFamily="2" charset="-122"/>
              <a:ea typeface="方正颜宋简体_准" panose="02000000000000000000" pitchFamily="2" charset="-122"/>
            </a:endParaRPr>
          </a:p>
        </p:txBody>
      </p:sp>
      <p:sp>
        <p:nvSpPr>
          <p:cNvPr id="40" name="Rectangle 24"/>
          <p:cNvSpPr>
            <a:spLocks noChangeArrowheads="1"/>
          </p:cNvSpPr>
          <p:nvPr>
            <p:custDataLst>
              <p:tags r:id="rId19"/>
            </p:custDataLst>
          </p:nvPr>
        </p:nvSpPr>
        <p:spPr bwMode="auto">
          <a:xfrm>
            <a:off x="6448128" y="2556776"/>
            <a:ext cx="1890248" cy="255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685800" hangingPunct="1">
              <a:lnSpc>
                <a:spcPct val="90000"/>
              </a:lnSpc>
              <a:spcBef>
                <a:spcPts val="395"/>
              </a:spcBef>
              <a:defRPr/>
            </a:pPr>
            <a:r>
              <a:rPr kumimoji="1" lang="zh-CN" altLang="en-US" sz="1800" kern="12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下游后处理</a:t>
            </a:r>
            <a:endParaRPr kumimoji="1" lang="zh-CN" altLang="en-US" sz="1800" kern="12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0"/>
          <p:cNvPicPr>
            <a:picLocks noChangeAspect="1"/>
          </p:cNvPicPr>
          <p:nvPr/>
        </p:nvPicPr>
        <p:blipFill>
          <a:blip r:embed="rId1">
            <a:alphaModFix amt="27000"/>
          </a:blip>
          <a:stretch>
            <a:fillRect/>
          </a:stretch>
        </p:blipFill>
        <p:spPr>
          <a:xfrm>
            <a:off x="0" y="0"/>
            <a:ext cx="9141291" cy="5143500"/>
          </a:xfrm>
          <a:prstGeom prst="rect">
            <a:avLst/>
          </a:prstGeom>
        </p:spPr>
      </p:pic>
      <p:sp>
        <p:nvSpPr>
          <p:cNvPr id="10" name="矩形 9"/>
          <p:cNvSpPr/>
          <p:nvPr/>
        </p:nvSpPr>
        <p:spPr>
          <a:xfrm rot="16200000">
            <a:off x="2410432" y="-1459519"/>
            <a:ext cx="3881996" cy="7912284"/>
          </a:xfrm>
          <a:prstGeom prst="rect">
            <a:avLst/>
          </a:prstGeom>
          <a:gradFill>
            <a:gsLst>
              <a:gs pos="60800">
                <a:srgbClr val="DFEDFD">
                  <a:lumMod val="76000"/>
                  <a:lumOff val="24000"/>
                </a:srgbClr>
              </a:gs>
              <a:gs pos="0">
                <a:srgbClr val="DFEDFD">
                  <a:lumMod val="80000"/>
                  <a:lumOff val="20000"/>
                </a:srgbClr>
              </a:gs>
              <a:gs pos="100000">
                <a:srgbClr val="DFEDFD">
                  <a:alpha val="0"/>
                  <a:lumMod val="15000"/>
                  <a:lumOff val="8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685800" hangingPunct="1"/>
            <a:endParaRPr lang="zh-CN" altLang="en-US" sz="1350" kern="1200" dirty="0">
              <a:solidFill>
                <a:prstClr val="white"/>
              </a:solidFill>
              <a:latin typeface="阿里巴巴普惠体 2.0 55 Regular" panose="00020600040101010101" pitchFamily="18" charset="-122"/>
            </a:endParaRPr>
          </a:p>
        </p:txBody>
      </p:sp>
      <p:sp>
        <p:nvSpPr>
          <p:cNvPr id="18" name="矩形 17"/>
          <p:cNvSpPr/>
          <p:nvPr/>
        </p:nvSpPr>
        <p:spPr>
          <a:xfrm rot="5400000" flipH="1">
            <a:off x="4464649" y="328211"/>
            <a:ext cx="46890" cy="8171928"/>
          </a:xfrm>
          <a:prstGeom prst="rect">
            <a:avLst/>
          </a:prstGeom>
          <a:gradFill flip="none" rotWithShape="1">
            <a:gsLst>
              <a:gs pos="0">
                <a:schemeClr val="accent1">
                  <a:lumMod val="20000"/>
                  <a:lumOff val="80000"/>
                  <a:alpha val="0"/>
                </a:schemeClr>
              </a:gs>
              <a:gs pos="100000">
                <a:srgbClr val="0181F5"/>
              </a:gs>
            </a:gsLst>
            <a:lin ang="5400000" scaled="1"/>
            <a:tileRect/>
          </a:gradFill>
          <a:ln w="6350" cap="rnd">
            <a:gradFill>
              <a:gsLst>
                <a:gs pos="0">
                  <a:schemeClr val="accent1">
                    <a:lumMod val="20000"/>
                    <a:lumOff val="80000"/>
                    <a:alpha val="0"/>
                  </a:schemeClr>
                </a:gs>
                <a:gs pos="100000">
                  <a:srgbClr val="2599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defTabSz="457200" hangingPunct="1"/>
            <a:endParaRPr lang="zh-CN" altLang="en-US" sz="1800" kern="1200">
              <a:solidFill>
                <a:prstClr val="white"/>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endParaRPr>
          </a:p>
        </p:txBody>
      </p:sp>
      <p:pic>
        <p:nvPicPr>
          <p:cNvPr id="9" name="图片 8"/>
          <p:cNvPicPr>
            <a:picLocks noChangeAspect="1"/>
          </p:cNvPicPr>
          <p:nvPr/>
        </p:nvPicPr>
        <p:blipFill rotWithShape="1">
          <a:blip r:embed="rId2" cstate="print">
            <a:extLst>
              <a:ext uri="{28A0092B-C50C-407E-A947-70E740481C1C}">
                <a14:useLocalDpi xmlns:a14="http://schemas.microsoft.com/office/drawing/2010/main" val="0"/>
              </a:ext>
            </a:extLst>
          </a:blip>
          <a:srcRect l="20343" t="-8869" r="-2190" b="36186"/>
          <a:stretch>
            <a:fillRect/>
          </a:stretch>
        </p:blipFill>
        <p:spPr>
          <a:xfrm>
            <a:off x="497470" y="640816"/>
            <a:ext cx="3540697" cy="642348"/>
          </a:xfrm>
          <a:prstGeom prst="rect">
            <a:avLst/>
          </a:prstGeom>
          <a:effectLst>
            <a:outerShdw blurRad="63500" sx="102000" sy="102000" algn="ctr" rotWithShape="0">
              <a:srgbClr val="2799FE">
                <a:alpha val="27000"/>
              </a:srgbClr>
            </a:outerShdw>
          </a:effectLst>
        </p:spPr>
      </p:pic>
      <p:pic>
        <p:nvPicPr>
          <p:cNvPr id="2" name="image 16012"/>
          <p:cNvPicPr>
            <a:picLocks noChangeAspect="1"/>
          </p:cNvPicPr>
          <p:nvPr/>
        </p:nvPicPr>
        <p:blipFill>
          <a:blip r:embed="rId3"/>
          <a:srcRect/>
          <a:stretch>
            <a:fillRect/>
          </a:stretch>
        </p:blipFill>
        <p:spPr>
          <a:xfrm>
            <a:off x="1783319" y="2320708"/>
            <a:ext cx="5577363" cy="732758"/>
          </a:xfrm>
          <a:prstGeom prst="rect">
            <a:avLst/>
          </a:prstGeom>
        </p:spPr>
      </p:pic>
      <p:sp>
        <p:nvSpPr>
          <p:cNvPr id="3" name="Object 16013"/>
          <p:cNvSpPr txBox="1"/>
          <p:nvPr/>
        </p:nvSpPr>
        <p:spPr>
          <a:xfrm>
            <a:off x="1786890" y="2371905"/>
            <a:ext cx="5553075" cy="733425"/>
          </a:xfrm>
          <a:prstGeom prst="rect">
            <a:avLst/>
          </a:prstGeom>
        </p:spPr>
        <p:txBody>
          <a:bodyPr vert="horz" wrap="square" lIns="0" tIns="35100" rIns="0" bIns="35100" rtlCol="0" anchor="t" anchorCtr="0">
            <a:noAutofit/>
          </a:bodyPr>
          <a:lstStyle/>
          <a:p>
            <a:pPr algn="ctr">
              <a:lnSpc>
                <a:spcPct val="100000"/>
              </a:lnSpc>
            </a:pPr>
            <a:r>
              <a:rPr lang="zh-CN" altLang="en-US" sz="5400" dirty="0">
                <a:solidFill>
                  <a:srgbClr val="0269F8"/>
                </a:solidFill>
                <a:latin typeface="钉钉进步体" panose="00020600040101010101" pitchFamily="18" charset="-122"/>
                <a:ea typeface="钉钉进步体" panose="00020600040101010101" pitchFamily="18" charset="-122"/>
              </a:rPr>
              <a:t>感谢您的聆听</a:t>
            </a:r>
            <a:endParaRPr lang="zh-CN" altLang="en-US" sz="5400" dirty="0">
              <a:solidFill>
                <a:srgbClr val="0269F8"/>
              </a:solidFill>
              <a:latin typeface="钉钉进步体" panose="00020600040101010101" pitchFamily="18" charset="-122"/>
              <a:ea typeface="钉钉进步体" panose="00020600040101010101" pitchFamily="18" charset="-122"/>
            </a:endParaRPr>
          </a:p>
        </p:txBody>
      </p:sp>
      <p:pic>
        <p:nvPicPr>
          <p:cNvPr id="4" name="image 16014"/>
          <p:cNvPicPr>
            <a:picLocks noChangeAspect="1"/>
          </p:cNvPicPr>
          <p:nvPr/>
        </p:nvPicPr>
        <p:blipFill>
          <a:blip r:embed="rId4"/>
          <a:srcRect/>
          <a:stretch>
            <a:fillRect/>
          </a:stretch>
        </p:blipFill>
        <p:spPr>
          <a:xfrm>
            <a:off x="2936034" y="2107729"/>
            <a:ext cx="965073" cy="214884"/>
          </a:xfrm>
          <a:prstGeom prst="rect">
            <a:avLst/>
          </a:prstGeom>
        </p:spPr>
      </p:pic>
      <p:sp>
        <p:nvSpPr>
          <p:cNvPr id="5" name="Object 16015"/>
          <p:cNvSpPr txBox="1"/>
          <p:nvPr/>
        </p:nvSpPr>
        <p:spPr>
          <a:xfrm>
            <a:off x="2524649" y="3538480"/>
            <a:ext cx="942975" cy="209550"/>
          </a:xfrm>
          <a:prstGeom prst="rect">
            <a:avLst/>
          </a:prstGeom>
        </p:spPr>
        <p:txBody>
          <a:bodyPr vert="horz" wrap="square" lIns="0" tIns="35100" rIns="0" bIns="35100" rtlCol="0" anchor="t" anchorCtr="0">
            <a:noAutofit/>
          </a:bodyPr>
          <a:lstStyle/>
          <a:p>
            <a:pPr algn="l">
              <a:lnSpc>
                <a:spcPct val="100000"/>
              </a:lnSpc>
            </a:pPr>
            <a:r>
              <a:rPr lang="zh-CN" altLang="en-US" sz="900" dirty="0">
                <a:solidFill>
                  <a:srgbClr val="0077F8"/>
                </a:solidFill>
                <a:latin typeface="钉钉进步体" panose="00020600040101010101" pitchFamily="18" charset="-122"/>
                <a:ea typeface="钉钉进步体" panose="00020600040101010101" pitchFamily="18" charset="-122"/>
              </a:rPr>
              <a:t>答辩人：顾国勤</a:t>
            </a:r>
            <a:endParaRPr lang="zh-CN" altLang="en-US" sz="900" dirty="0">
              <a:solidFill>
                <a:srgbClr val="0077F8"/>
              </a:solidFill>
              <a:latin typeface="钉钉进步体" panose="00020600040101010101" pitchFamily="18" charset="-122"/>
              <a:ea typeface="钉钉进步体" panose="00020600040101010101" pitchFamily="18" charset="-122"/>
            </a:endParaRPr>
          </a:p>
        </p:txBody>
      </p:sp>
      <p:pic>
        <p:nvPicPr>
          <p:cNvPr id="6" name="image 16016"/>
          <p:cNvPicPr>
            <a:picLocks noChangeAspect="1"/>
          </p:cNvPicPr>
          <p:nvPr/>
        </p:nvPicPr>
        <p:blipFill>
          <a:blip r:embed="rId5"/>
          <a:srcRect/>
          <a:stretch>
            <a:fillRect/>
          </a:stretch>
        </p:blipFill>
        <p:spPr>
          <a:xfrm>
            <a:off x="4743212" y="2107729"/>
            <a:ext cx="1883188" cy="214884"/>
          </a:xfrm>
          <a:prstGeom prst="rect">
            <a:avLst/>
          </a:prstGeom>
        </p:spPr>
      </p:pic>
      <p:pic>
        <p:nvPicPr>
          <p:cNvPr id="8" name="image 16018"/>
          <p:cNvPicPr>
            <a:picLocks noChangeAspect="1"/>
          </p:cNvPicPr>
          <p:nvPr/>
        </p:nvPicPr>
        <p:blipFill>
          <a:blip r:embed="rId6"/>
          <a:srcRect/>
          <a:stretch>
            <a:fillRect/>
          </a:stretch>
        </p:blipFill>
        <p:spPr>
          <a:xfrm>
            <a:off x="2524649" y="2211075"/>
            <a:ext cx="409194" cy="11906"/>
          </a:xfrm>
          <a:prstGeom prst="rect">
            <a:avLst/>
          </a:prstGeom>
        </p:spPr>
      </p:pic>
      <p:pic>
        <p:nvPicPr>
          <p:cNvPr id="11" name="image 16019"/>
          <p:cNvPicPr>
            <a:picLocks noChangeAspect="1"/>
          </p:cNvPicPr>
          <p:nvPr/>
        </p:nvPicPr>
        <p:blipFill>
          <a:blip r:embed="rId7"/>
          <a:srcRect/>
          <a:stretch>
            <a:fillRect/>
          </a:stretch>
        </p:blipFill>
        <p:spPr>
          <a:xfrm>
            <a:off x="2867739" y="2095442"/>
            <a:ext cx="123349" cy="127540"/>
          </a:xfrm>
          <a:prstGeom prst="rect">
            <a:avLst/>
          </a:prstGeom>
        </p:spPr>
      </p:pic>
      <p:pic>
        <p:nvPicPr>
          <p:cNvPr id="12" name="image 16020"/>
          <p:cNvPicPr>
            <a:picLocks noChangeAspect="1"/>
          </p:cNvPicPr>
          <p:nvPr/>
        </p:nvPicPr>
        <p:blipFill>
          <a:blip r:embed="rId8"/>
          <a:srcRect/>
          <a:stretch>
            <a:fillRect/>
          </a:stretch>
        </p:blipFill>
        <p:spPr>
          <a:xfrm>
            <a:off x="2867739" y="2211075"/>
            <a:ext cx="123349" cy="127540"/>
          </a:xfrm>
          <a:prstGeom prst="rect">
            <a:avLst/>
          </a:prstGeom>
        </p:spPr>
      </p:pic>
      <p:pic>
        <p:nvPicPr>
          <p:cNvPr id="14" name="image 16021"/>
          <p:cNvPicPr>
            <a:picLocks noChangeAspect="1"/>
          </p:cNvPicPr>
          <p:nvPr/>
        </p:nvPicPr>
        <p:blipFill>
          <a:blip r:embed="rId6"/>
          <a:srcRect/>
          <a:stretch>
            <a:fillRect/>
          </a:stretch>
        </p:blipFill>
        <p:spPr>
          <a:xfrm>
            <a:off x="4306205" y="2211075"/>
            <a:ext cx="409194" cy="11906"/>
          </a:xfrm>
          <a:prstGeom prst="rect">
            <a:avLst/>
          </a:prstGeom>
        </p:spPr>
      </p:pic>
      <p:pic>
        <p:nvPicPr>
          <p:cNvPr id="15" name="image 16022"/>
          <p:cNvPicPr>
            <a:picLocks noChangeAspect="1"/>
          </p:cNvPicPr>
          <p:nvPr/>
        </p:nvPicPr>
        <p:blipFill>
          <a:blip r:embed="rId7"/>
          <a:srcRect/>
          <a:stretch>
            <a:fillRect/>
          </a:stretch>
        </p:blipFill>
        <p:spPr>
          <a:xfrm>
            <a:off x="4649391" y="2095442"/>
            <a:ext cx="123349" cy="127540"/>
          </a:xfrm>
          <a:prstGeom prst="rect">
            <a:avLst/>
          </a:prstGeom>
        </p:spPr>
      </p:pic>
      <p:pic>
        <p:nvPicPr>
          <p:cNvPr id="16" name="image 16023"/>
          <p:cNvPicPr>
            <a:picLocks noChangeAspect="1"/>
          </p:cNvPicPr>
          <p:nvPr/>
        </p:nvPicPr>
        <p:blipFill>
          <a:blip r:embed="rId8"/>
          <a:srcRect/>
          <a:stretch>
            <a:fillRect/>
          </a:stretch>
        </p:blipFill>
        <p:spPr>
          <a:xfrm>
            <a:off x="4649391" y="2211075"/>
            <a:ext cx="123349" cy="127540"/>
          </a:xfrm>
          <a:prstGeom prst="rect">
            <a:avLst/>
          </a:prstGeom>
        </p:spPr>
      </p:pic>
      <p:sp>
        <p:nvSpPr>
          <p:cNvPr id="19" name="Object 16025"/>
          <p:cNvSpPr txBox="1"/>
          <p:nvPr/>
        </p:nvSpPr>
        <p:spPr>
          <a:xfrm>
            <a:off x="2516410" y="3299259"/>
            <a:ext cx="4323021" cy="200025"/>
          </a:xfrm>
          <a:prstGeom prst="rect">
            <a:avLst/>
          </a:prstGeom>
        </p:spPr>
        <p:txBody>
          <a:bodyPr vert="horz" wrap="square" lIns="0" tIns="35100" rIns="0" bIns="35100" rtlCol="0" anchor="t" anchorCtr="0">
            <a:noAutofit/>
          </a:bodyPr>
          <a:lstStyle/>
          <a:p>
            <a:pPr algn="l">
              <a:lnSpc>
                <a:spcPct val="100000"/>
              </a:lnSpc>
            </a:pPr>
            <a:r>
              <a:rPr lang="zh-CN" altLang="en-US" sz="900" spc="1463" dirty="0">
                <a:solidFill>
                  <a:srgbClr val="42A4FD"/>
                </a:solidFill>
                <a:latin typeface="钉钉进步体" panose="00020600040101010101" pitchFamily="18" charset="-122"/>
                <a:ea typeface="钉钉进步体" panose="00020600040101010101" pitchFamily="18" charset="-122"/>
              </a:rPr>
              <a:t>队名：不知道叫啥</a:t>
            </a:r>
            <a:endParaRPr lang="zh-CN" altLang="en-US" sz="900" dirty="0">
              <a:solidFill>
                <a:srgbClr val="42A4FD"/>
              </a:solidFill>
              <a:latin typeface="钉钉进步体" panose="00020600040101010101" pitchFamily="18" charset="-122"/>
              <a:ea typeface="钉钉进步体" panose="00020600040101010101" pitchFamily="18" charset="-122"/>
            </a:endParaRPr>
          </a:p>
        </p:txBody>
      </p:sp>
      <p:grpSp>
        <p:nvGrpSpPr>
          <p:cNvPr id="20" name="组合 16026"/>
          <p:cNvGrpSpPr/>
          <p:nvPr/>
        </p:nvGrpSpPr>
        <p:grpSpPr>
          <a:xfrm>
            <a:off x="1994440" y="1872699"/>
            <a:ext cx="5164646" cy="1542764"/>
            <a:chOff x="5318506" y="4107179"/>
            <a:chExt cx="13772388" cy="4114038"/>
          </a:xfrm>
        </p:grpSpPr>
        <p:sp>
          <p:nvSpPr>
            <p:cNvPr id="21" name="Object 16027"/>
            <p:cNvSpPr txBox="1"/>
            <p:nvPr/>
          </p:nvSpPr>
          <p:spPr>
            <a:xfrm>
              <a:off x="5318506" y="8098535"/>
              <a:ext cx="1252474" cy="76200"/>
            </a:xfrm>
            <a:prstGeom prst="rect">
              <a:avLst/>
            </a:prstGeom>
            <a:blipFill dpi="0" rotWithShape="1">
              <a:blip r:embed="rId9"/>
              <a:srcRect/>
              <a:stretch>
                <a:fillRect/>
              </a:stretch>
            </a:blipFill>
          </p:spPr>
          <p:txBody>
            <a:bodyPr wrap="square" lIns="0" tIns="0" rIns="0" bIns="0" rtlCol="0" anchorCtr="0">
              <a:noAutofit/>
            </a:bodyPr>
            <a:lstStyle/>
            <a:p>
              <a:endParaRPr sz="705">
                <a:latin typeface="等线" panose="02010600030101010101" pitchFamily="2" charset="-122"/>
                <a:ea typeface="等线" panose="02010600030101010101" pitchFamily="2" charset="-122"/>
              </a:endParaRPr>
            </a:p>
          </p:txBody>
        </p:sp>
        <p:sp>
          <p:nvSpPr>
            <p:cNvPr id="22" name="Object 16028"/>
            <p:cNvSpPr txBox="1"/>
            <p:nvPr/>
          </p:nvSpPr>
          <p:spPr>
            <a:xfrm>
              <a:off x="17813020" y="8098535"/>
              <a:ext cx="1252474" cy="76200"/>
            </a:xfrm>
            <a:prstGeom prst="rect">
              <a:avLst/>
            </a:prstGeom>
            <a:blipFill dpi="0" rotWithShape="1">
              <a:blip r:embed="rId9"/>
              <a:srcRect/>
              <a:stretch>
                <a:fillRect/>
              </a:stretch>
            </a:blipFill>
          </p:spPr>
          <p:txBody>
            <a:bodyPr wrap="square" lIns="0" tIns="0" rIns="0" bIns="0" rtlCol="0" anchorCtr="0">
              <a:noAutofit/>
            </a:bodyPr>
            <a:lstStyle/>
            <a:p>
              <a:endParaRPr sz="705">
                <a:latin typeface="等线" panose="02010600030101010101" pitchFamily="2" charset="-122"/>
                <a:ea typeface="等线" panose="02010600030101010101" pitchFamily="2" charset="-122"/>
              </a:endParaRPr>
            </a:p>
          </p:txBody>
        </p:sp>
        <p:sp>
          <p:nvSpPr>
            <p:cNvPr id="23" name="Object 16029"/>
            <p:cNvSpPr txBox="1"/>
            <p:nvPr/>
          </p:nvSpPr>
          <p:spPr>
            <a:xfrm>
              <a:off x="18989294" y="4107179"/>
              <a:ext cx="76200" cy="4114038"/>
            </a:xfrm>
            <a:prstGeom prst="rect">
              <a:avLst/>
            </a:prstGeom>
            <a:blipFill dpi="0" rotWithShape="1">
              <a:blip r:embed="rId10"/>
              <a:srcRect/>
              <a:stretch>
                <a:fillRect/>
              </a:stretch>
            </a:blipFill>
          </p:spPr>
          <p:txBody>
            <a:bodyPr wrap="square" lIns="0" tIns="0" rIns="0" bIns="0" rtlCol="0" anchorCtr="0">
              <a:noAutofit/>
            </a:bodyPr>
            <a:lstStyle/>
            <a:p>
              <a:endParaRPr sz="705">
                <a:latin typeface="等线" panose="02010600030101010101" pitchFamily="2" charset="-122"/>
                <a:ea typeface="等线" panose="02010600030101010101" pitchFamily="2" charset="-122"/>
              </a:endParaRPr>
            </a:p>
          </p:txBody>
        </p:sp>
        <p:sp>
          <p:nvSpPr>
            <p:cNvPr id="24" name="Object 16030"/>
            <p:cNvSpPr txBox="1"/>
            <p:nvPr/>
          </p:nvSpPr>
          <p:spPr>
            <a:xfrm>
              <a:off x="5318506" y="4107179"/>
              <a:ext cx="76200" cy="4114038"/>
            </a:xfrm>
            <a:prstGeom prst="rect">
              <a:avLst/>
            </a:prstGeom>
            <a:blipFill dpi="0" rotWithShape="1">
              <a:blip r:embed="rId10"/>
              <a:srcRect/>
              <a:stretch>
                <a:fillRect/>
              </a:stretch>
            </a:blipFill>
          </p:spPr>
          <p:txBody>
            <a:bodyPr wrap="square" lIns="0" tIns="0" rIns="0" bIns="0" rtlCol="0" anchorCtr="0">
              <a:noAutofit/>
            </a:bodyPr>
            <a:lstStyle/>
            <a:p>
              <a:endParaRPr sz="705">
                <a:latin typeface="等线" panose="02010600030101010101" pitchFamily="2" charset="-122"/>
                <a:ea typeface="等线" panose="02010600030101010101" pitchFamily="2" charset="-122"/>
              </a:endParaRPr>
            </a:p>
          </p:txBody>
        </p:sp>
        <p:sp>
          <p:nvSpPr>
            <p:cNvPr id="25" name="Object 16031"/>
            <p:cNvSpPr txBox="1"/>
            <p:nvPr/>
          </p:nvSpPr>
          <p:spPr>
            <a:xfrm>
              <a:off x="5343906" y="4130293"/>
              <a:ext cx="13746988" cy="76200"/>
            </a:xfrm>
            <a:prstGeom prst="rect">
              <a:avLst/>
            </a:prstGeom>
            <a:blipFill dpi="0" rotWithShape="1">
              <a:blip r:embed="rId11"/>
              <a:srcRect/>
              <a:stretch>
                <a:fillRect/>
              </a:stretch>
            </a:blipFill>
          </p:spPr>
          <p:txBody>
            <a:bodyPr wrap="square" lIns="0" tIns="0" rIns="0" bIns="0" rtlCol="0" anchorCtr="0">
              <a:noAutofit/>
            </a:bodyPr>
            <a:lstStyle/>
            <a:p>
              <a:endParaRPr sz="705">
                <a:latin typeface="等线" panose="02010600030101010101" pitchFamily="2" charset="-122"/>
                <a:ea typeface="等线" panose="02010600030101010101" pitchFamily="2" charset="-122"/>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1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团队介绍</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16" name="Object 101"/>
          <p:cNvSpPr txBox="1"/>
          <p:nvPr/>
        </p:nvSpPr>
        <p:spPr>
          <a:xfrm>
            <a:off x="790452" y="699638"/>
            <a:ext cx="3170184" cy="408317"/>
          </a:xfrm>
          <a:prstGeom prst="rect">
            <a:avLst/>
          </a:prstGeom>
        </p:spPr>
        <p:txBody>
          <a:bodyPr vert="horz" wrap="square" lIns="0" tIns="0" rIns="0" bIns="0" rtlCol="0" anchor="t" anchorCtr="0">
            <a:spAutoFit/>
          </a:bodyPr>
          <a:lstStyle/>
          <a:p>
            <a:pPr algn="l">
              <a:lnSpc>
                <a:spcPct val="115000"/>
              </a:lnSpc>
            </a:pPr>
            <a:r>
              <a:rPr lang="zh-CN" altLang="en-US" sz="2400" spc="38" dirty="0">
                <a:solidFill>
                  <a:srgbClr val="444444"/>
                </a:solidFill>
                <a:latin typeface="钉钉进步体" panose="00020600040101010101" pitchFamily="18" charset="-122"/>
                <a:ea typeface="钉钉进步体" panose="00020600040101010101" pitchFamily="18" charset="-122"/>
              </a:rPr>
              <a:t>队名：不知道叫啥</a:t>
            </a:r>
            <a:endParaRPr lang="zh-CN" altLang="en-US" sz="2400" spc="38" dirty="0">
              <a:solidFill>
                <a:srgbClr val="444444"/>
              </a:solidFill>
              <a:latin typeface="钉钉进步体" panose="00020600040101010101" pitchFamily="18" charset="-122"/>
              <a:ea typeface="钉钉进步体" panose="00020600040101010101" pitchFamily="18" charset="-122"/>
            </a:endParaRPr>
          </a:p>
        </p:txBody>
      </p:sp>
      <p:pic>
        <p:nvPicPr>
          <p:cNvPr id="18" name="image 103"/>
          <p:cNvPicPr>
            <a:picLocks noChangeAspect="1"/>
          </p:cNvPicPr>
          <p:nvPr/>
        </p:nvPicPr>
        <p:blipFill>
          <a:blip r:embed="rId2"/>
          <a:srcRect/>
          <a:stretch>
            <a:fillRect/>
          </a:stretch>
        </p:blipFill>
        <p:spPr>
          <a:xfrm>
            <a:off x="1905953" y="1915975"/>
            <a:ext cx="1647825" cy="23813"/>
          </a:xfrm>
          <a:prstGeom prst="rect">
            <a:avLst/>
          </a:prstGeom>
        </p:spPr>
      </p:pic>
      <p:sp>
        <p:nvSpPr>
          <p:cNvPr id="19" name="Object 104"/>
          <p:cNvSpPr txBox="1"/>
          <p:nvPr/>
        </p:nvSpPr>
        <p:spPr>
          <a:xfrm>
            <a:off x="1920326" y="1575833"/>
            <a:ext cx="1144590" cy="152799"/>
          </a:xfrm>
          <a:prstGeom prst="rect">
            <a:avLst/>
          </a:prstGeom>
        </p:spPr>
        <p:txBody>
          <a:bodyPr vert="horz" wrap="square" lIns="0" tIns="0" rIns="0" bIns="0" rtlCol="0" anchor="t" anchorCtr="0">
            <a:spAutoFit/>
          </a:bodyPr>
          <a:lstStyle/>
          <a:p>
            <a:pPr algn="l">
              <a:lnSpc>
                <a:spcPct val="69000"/>
              </a:lnSpc>
            </a:pPr>
            <a:r>
              <a:rPr lang="zh-CN" altLang="en-US" sz="1400" dirty="0">
                <a:solidFill>
                  <a:srgbClr val="333333"/>
                </a:solidFill>
                <a:latin typeface="方正颜宋简体_准" panose="02000000000000000000" pitchFamily="2" charset="-122"/>
                <a:ea typeface="方正颜宋简体_准" panose="02000000000000000000" pitchFamily="2" charset="-122"/>
              </a:rPr>
              <a:t>队长 顾国勤</a:t>
            </a:r>
            <a:endParaRPr lang="zh-CN" altLang="en-US" sz="1400" dirty="0">
              <a:latin typeface="方正颜宋简体_准" panose="02000000000000000000" pitchFamily="2" charset="-122"/>
              <a:ea typeface="方正颜宋简体_准" panose="02000000000000000000" pitchFamily="2" charset="-122"/>
            </a:endParaRPr>
          </a:p>
        </p:txBody>
      </p:sp>
      <p:sp>
        <p:nvSpPr>
          <p:cNvPr id="20" name="Object 105"/>
          <p:cNvSpPr txBox="1"/>
          <p:nvPr/>
        </p:nvSpPr>
        <p:spPr>
          <a:xfrm>
            <a:off x="1926494" y="1750040"/>
            <a:ext cx="1725908" cy="146707"/>
          </a:xfrm>
          <a:prstGeom prst="rect">
            <a:avLst/>
          </a:prstGeom>
        </p:spPr>
        <p:txBody>
          <a:bodyPr vert="horz" wrap="square" lIns="0" tIns="0" rIns="0" bIns="0" rtlCol="0" anchor="t" anchorCtr="0">
            <a:spAutoFit/>
          </a:bodyPr>
          <a:lstStyle/>
          <a:p>
            <a:pPr algn="l">
              <a:lnSpc>
                <a:spcPct val="110000"/>
              </a:lnSpc>
            </a:pPr>
            <a:r>
              <a:rPr lang="zh-CN" altLang="en-US" sz="910" dirty="0">
                <a:solidFill>
                  <a:srgbClr val="777777"/>
                </a:solidFill>
                <a:latin typeface="等线" panose="02010600030101010101" pitchFamily="2" charset="-122"/>
                <a:ea typeface="等线" panose="02010600030101010101" pitchFamily="2" charset="-122"/>
              </a:rPr>
              <a:t>厦门大学在读、神思电子实习生</a:t>
            </a:r>
            <a:endParaRPr lang="zh-CN" altLang="en-US" sz="910" dirty="0">
              <a:latin typeface="等线" panose="02010600030101010101" pitchFamily="2" charset="-122"/>
              <a:ea typeface="等线" panose="02010600030101010101" pitchFamily="2" charset="-122"/>
            </a:endParaRPr>
          </a:p>
        </p:txBody>
      </p:sp>
      <p:sp>
        <p:nvSpPr>
          <p:cNvPr id="22" name="Object 106"/>
          <p:cNvSpPr txBox="1"/>
          <p:nvPr/>
        </p:nvSpPr>
        <p:spPr>
          <a:xfrm>
            <a:off x="1927348" y="2009078"/>
            <a:ext cx="1725054" cy="1157817"/>
          </a:xfrm>
          <a:prstGeom prst="rect">
            <a:avLst/>
          </a:prstGeom>
        </p:spPr>
        <p:txBody>
          <a:bodyPr vert="horz" wrap="square" lIns="0" tIns="0" rIns="0" bIns="0" rtlCol="0" anchor="t" anchorCtr="0">
            <a:spAutoFit/>
          </a:bodyPr>
          <a:lstStyle/>
          <a:p>
            <a:pPr marL="171450" lvl="0" indent="-171450" algn="l">
              <a:lnSpc>
                <a:spcPct val="117000"/>
              </a:lnSpc>
              <a:buFont typeface="Wingdings" panose="05000000000000000000" pitchFamily="2" charset="2"/>
              <a:buChar char="u"/>
            </a:pPr>
            <a:r>
              <a:rPr lang="zh-CN" altLang="zh-CN" sz="810" dirty="0">
                <a:solidFill>
                  <a:srgbClr val="777777"/>
                </a:solidFill>
                <a:latin typeface="等线" panose="02010600030101010101" pitchFamily="2" charset="-122"/>
                <a:ea typeface="等线" panose="02010600030101010101" pitchFamily="2" charset="-122"/>
              </a:rPr>
              <a:t>厦门大学金融工程专业</a:t>
            </a:r>
            <a:r>
              <a:rPr lang="zh-CN" altLang="en-US" sz="810" dirty="0">
                <a:solidFill>
                  <a:srgbClr val="777777"/>
                </a:solidFill>
                <a:latin typeface="等线" panose="02010600030101010101" pitchFamily="2" charset="-122"/>
                <a:ea typeface="等线" panose="02010600030101010101" pitchFamily="2" charset="-122"/>
              </a:rPr>
              <a:t>大三</a:t>
            </a:r>
            <a:r>
              <a:rPr lang="zh-CN" altLang="zh-CN" sz="810" dirty="0">
                <a:solidFill>
                  <a:srgbClr val="777777"/>
                </a:solidFill>
                <a:latin typeface="等线" panose="02010600030101010101" pitchFamily="2" charset="-122"/>
                <a:ea typeface="等线" panose="02010600030101010101" pitchFamily="2" charset="-122"/>
              </a:rPr>
              <a:t>；</a:t>
            </a:r>
            <a:endParaRPr lang="en-US" altLang="zh-CN" sz="810" dirty="0">
              <a:solidFill>
                <a:srgbClr val="777777"/>
              </a:solidFill>
              <a:latin typeface="等线" panose="02010600030101010101" pitchFamily="2" charset="-122"/>
              <a:ea typeface="等线" panose="02010600030101010101" pitchFamily="2" charset="-122"/>
            </a:endParaRPr>
          </a:p>
          <a:p>
            <a:pPr marL="171450" lvl="0" indent="-171450" algn="l">
              <a:lnSpc>
                <a:spcPct val="117000"/>
              </a:lnSpc>
              <a:buFont typeface="Wingdings" panose="05000000000000000000" pitchFamily="2" charset="2"/>
              <a:buChar char="u"/>
            </a:pPr>
            <a:r>
              <a:rPr lang="zh-CN" altLang="zh-CN" sz="810" dirty="0">
                <a:solidFill>
                  <a:srgbClr val="777777"/>
                </a:solidFill>
                <a:latin typeface="等线" panose="02010600030101010101" pitchFamily="2" charset="-122"/>
                <a:ea typeface="等线" panose="02010600030101010101" pitchFamily="2" charset="-122"/>
              </a:rPr>
              <a:t>神思电子</a:t>
            </a:r>
            <a:r>
              <a:rPr lang="en-US" altLang="zh-CN" sz="810" dirty="0">
                <a:solidFill>
                  <a:srgbClr val="777777"/>
                </a:solidFill>
                <a:latin typeface="等线" panose="02010600030101010101" pitchFamily="2" charset="-122"/>
                <a:ea typeface="等线" panose="02010600030101010101" pitchFamily="2" charset="-122"/>
              </a:rPr>
              <a:t>OR</a:t>
            </a:r>
            <a:r>
              <a:rPr lang="zh-CN" altLang="zh-CN" sz="810" dirty="0">
                <a:solidFill>
                  <a:srgbClr val="777777"/>
                </a:solidFill>
                <a:latin typeface="等线" panose="02010600030101010101" pitchFamily="2" charset="-122"/>
                <a:ea typeface="等线" panose="02010600030101010101" pitchFamily="2" charset="-122"/>
              </a:rPr>
              <a:t>组算法实习生；</a:t>
            </a:r>
            <a:endParaRPr lang="en-US" altLang="zh-CN" sz="810" dirty="0">
              <a:solidFill>
                <a:srgbClr val="777777"/>
              </a:solidFill>
              <a:latin typeface="等线" panose="02010600030101010101" pitchFamily="2" charset="-122"/>
              <a:ea typeface="等线" panose="02010600030101010101" pitchFamily="2" charset="-122"/>
            </a:endParaRPr>
          </a:p>
          <a:p>
            <a:pPr marL="171450" lvl="0" indent="-171450" algn="l">
              <a:lnSpc>
                <a:spcPct val="117000"/>
              </a:lnSpc>
              <a:buFont typeface="Wingdings" panose="05000000000000000000" pitchFamily="2" charset="2"/>
              <a:buChar char="u"/>
            </a:pPr>
            <a:r>
              <a:rPr lang="zh-CN" altLang="zh-CN" sz="810" dirty="0">
                <a:solidFill>
                  <a:srgbClr val="777777"/>
                </a:solidFill>
                <a:latin typeface="等线" panose="02010600030101010101" pitchFamily="2" charset="-122"/>
                <a:ea typeface="等线" panose="02010600030101010101" pitchFamily="2" charset="-122"/>
              </a:rPr>
              <a:t>全国大学生数学建模大赛一等奖、全国大学生统计建模大赛一等奖、第七届工业互联网大赛前</a:t>
            </a:r>
            <a:r>
              <a:rPr lang="en-US" altLang="zh-CN" sz="810" dirty="0">
                <a:solidFill>
                  <a:srgbClr val="777777"/>
                </a:solidFill>
                <a:latin typeface="等线" panose="02010600030101010101" pitchFamily="2" charset="-122"/>
                <a:ea typeface="等线" panose="02010600030101010101" pitchFamily="2" charset="-122"/>
              </a:rPr>
              <a:t>2%</a:t>
            </a:r>
            <a:r>
              <a:rPr lang="zh-CN" altLang="zh-CN" sz="810" dirty="0">
                <a:solidFill>
                  <a:srgbClr val="777777"/>
                </a:solidFill>
                <a:latin typeface="等线" panose="02010600030101010101" pitchFamily="2" charset="-122"/>
                <a:ea typeface="等线" panose="02010600030101010101" pitchFamily="2" charset="-122"/>
              </a:rPr>
              <a:t>。</a:t>
            </a:r>
            <a:endParaRPr lang="en-US" altLang="zh-CN" sz="810" dirty="0">
              <a:solidFill>
                <a:srgbClr val="777777"/>
              </a:solidFill>
              <a:latin typeface="等线" panose="02010600030101010101" pitchFamily="2" charset="-122"/>
              <a:ea typeface="等线" panose="02010600030101010101" pitchFamily="2" charset="-122"/>
            </a:endParaRPr>
          </a:p>
          <a:p>
            <a:pPr marL="171450" lvl="0" indent="-171450" algn="l">
              <a:lnSpc>
                <a:spcPct val="117000"/>
              </a:lnSpc>
              <a:buFont typeface="Wingdings" panose="05000000000000000000" pitchFamily="2" charset="2"/>
              <a:buChar char="u"/>
            </a:pPr>
            <a:r>
              <a:rPr lang="zh-CN" altLang="en-US" sz="810" dirty="0">
                <a:solidFill>
                  <a:srgbClr val="777777"/>
                </a:solidFill>
                <a:latin typeface="等线" panose="02010600030101010101" pitchFamily="2" charset="-122"/>
                <a:ea typeface="等线" panose="02010600030101010101" pitchFamily="2" charset="-122"/>
              </a:rPr>
              <a:t>厦门银行杯金融科技创新大赛一等奖；厦门数字金融创新创业大赛全国十强。</a:t>
            </a:r>
            <a:endParaRPr lang="zh-CN" altLang="en-US" sz="810" dirty="0">
              <a:solidFill>
                <a:srgbClr val="777777"/>
              </a:solidFill>
              <a:latin typeface="等线" panose="02010600030101010101" pitchFamily="2" charset="-122"/>
              <a:ea typeface="等线" panose="02010600030101010101" pitchFamily="2" charset="-122"/>
            </a:endParaRPr>
          </a:p>
        </p:txBody>
      </p:sp>
      <p:pic>
        <p:nvPicPr>
          <p:cNvPr id="24" name="image 108"/>
          <p:cNvPicPr>
            <a:picLocks noChangeAspect="1"/>
          </p:cNvPicPr>
          <p:nvPr/>
        </p:nvPicPr>
        <p:blipFill>
          <a:blip r:embed="rId3"/>
          <a:srcRect/>
          <a:stretch>
            <a:fillRect/>
          </a:stretch>
        </p:blipFill>
        <p:spPr>
          <a:xfrm>
            <a:off x="5330190" y="1383814"/>
            <a:ext cx="1647825" cy="23813"/>
          </a:xfrm>
          <a:prstGeom prst="rect">
            <a:avLst/>
          </a:prstGeom>
        </p:spPr>
      </p:pic>
      <p:sp>
        <p:nvSpPr>
          <p:cNvPr id="25" name="Object 109"/>
          <p:cNvSpPr txBox="1"/>
          <p:nvPr/>
        </p:nvSpPr>
        <p:spPr>
          <a:xfrm>
            <a:off x="5335038" y="1053197"/>
            <a:ext cx="1125540" cy="152799"/>
          </a:xfrm>
          <a:prstGeom prst="rect">
            <a:avLst/>
          </a:prstGeom>
        </p:spPr>
        <p:txBody>
          <a:bodyPr vert="horz" wrap="square" lIns="0" tIns="0" rIns="0" bIns="0" rtlCol="0" anchor="t" anchorCtr="0">
            <a:spAutoFit/>
          </a:bodyPr>
          <a:lstStyle/>
          <a:p>
            <a:pPr algn="l">
              <a:lnSpc>
                <a:spcPct val="69000"/>
              </a:lnSpc>
            </a:pPr>
            <a:r>
              <a:rPr lang="zh-CN" altLang="en-US" sz="1400" dirty="0">
                <a:solidFill>
                  <a:srgbClr val="333333"/>
                </a:solidFill>
                <a:latin typeface="方正颜宋简体_准" panose="02000000000000000000" pitchFamily="2" charset="-122"/>
                <a:ea typeface="方正颜宋简体_准" panose="02000000000000000000" pitchFamily="2" charset="-122"/>
              </a:rPr>
              <a:t>队员</a:t>
            </a:r>
            <a:r>
              <a:rPr lang="en-US" altLang="zh-CN" sz="1400" dirty="0">
                <a:solidFill>
                  <a:srgbClr val="333333"/>
                </a:solidFill>
                <a:latin typeface="方正颜宋简体_准" panose="02000000000000000000" pitchFamily="2" charset="-122"/>
                <a:ea typeface="方正颜宋简体_准" panose="02000000000000000000" pitchFamily="2" charset="-122"/>
              </a:rPr>
              <a:t>1 </a:t>
            </a:r>
            <a:r>
              <a:rPr lang="zh-CN" altLang="en-US" sz="1400" dirty="0">
                <a:solidFill>
                  <a:srgbClr val="333333"/>
                </a:solidFill>
                <a:latin typeface="方正颜宋简体_准" panose="02000000000000000000" pitchFamily="2" charset="-122"/>
                <a:ea typeface="方正颜宋简体_准" panose="02000000000000000000" pitchFamily="2" charset="-122"/>
              </a:rPr>
              <a:t>柏路路</a:t>
            </a:r>
            <a:endParaRPr lang="zh-CN" altLang="en-US" sz="1400" dirty="0">
              <a:latin typeface="方正颜宋简体_准" panose="02000000000000000000" pitchFamily="2" charset="-122"/>
              <a:ea typeface="方正颜宋简体_准" panose="02000000000000000000" pitchFamily="2" charset="-122"/>
            </a:endParaRPr>
          </a:p>
        </p:txBody>
      </p:sp>
      <p:sp>
        <p:nvSpPr>
          <p:cNvPr id="26" name="Object 1010"/>
          <p:cNvSpPr txBox="1"/>
          <p:nvPr/>
        </p:nvSpPr>
        <p:spPr>
          <a:xfrm>
            <a:off x="5345684" y="1217357"/>
            <a:ext cx="2007616" cy="152414"/>
          </a:xfrm>
          <a:prstGeom prst="rect">
            <a:avLst/>
          </a:prstGeom>
        </p:spPr>
        <p:txBody>
          <a:bodyPr vert="horz" wrap="square" lIns="0" tIns="0" rIns="0" bIns="0" rtlCol="0" anchor="t" anchorCtr="0">
            <a:spAutoFit/>
          </a:bodyPr>
          <a:lstStyle/>
          <a:p>
            <a:pPr algn="l">
              <a:lnSpc>
                <a:spcPct val="110000"/>
              </a:lnSpc>
            </a:pPr>
            <a:r>
              <a:rPr lang="zh-CN" altLang="en-US" sz="945" dirty="0">
                <a:solidFill>
                  <a:srgbClr val="777777"/>
                </a:solidFill>
                <a:latin typeface="等线" panose="02010600030101010101" pitchFamily="2" charset="-122"/>
                <a:ea typeface="等线" panose="02010600030101010101" pitchFamily="2" charset="-122"/>
              </a:rPr>
              <a:t>华南师范大学在读、神思电子实习生</a:t>
            </a:r>
            <a:endParaRPr lang="zh-CN" altLang="en-US" sz="945" dirty="0">
              <a:latin typeface="等线" panose="02010600030101010101" pitchFamily="2" charset="-122"/>
              <a:ea typeface="等线" panose="02010600030101010101" pitchFamily="2" charset="-122"/>
            </a:endParaRPr>
          </a:p>
        </p:txBody>
      </p:sp>
      <p:sp>
        <p:nvSpPr>
          <p:cNvPr id="27" name="Object 1011"/>
          <p:cNvSpPr txBox="1"/>
          <p:nvPr/>
        </p:nvSpPr>
        <p:spPr>
          <a:xfrm>
            <a:off x="5346822" y="1477850"/>
            <a:ext cx="3263777" cy="866199"/>
          </a:xfrm>
          <a:prstGeom prst="rect">
            <a:avLst/>
          </a:prstGeom>
        </p:spPr>
        <p:txBody>
          <a:bodyPr vert="horz" wrap="square" lIns="0" tIns="0" rIns="0" bIns="0" rtlCol="0" anchor="t" anchorCtr="0">
            <a:spAutoFit/>
          </a:bodyPr>
          <a:lstStyle/>
          <a:p>
            <a:pPr marL="171450" indent="-171450" algn="l">
              <a:lnSpc>
                <a:spcPct val="117000"/>
              </a:lnSpc>
              <a:buFont typeface="Wingdings" panose="05000000000000000000" pitchFamily="2" charset="2"/>
              <a:buChar char="u"/>
            </a:pPr>
            <a:r>
              <a:rPr lang="zh-CN" altLang="en-US" sz="810" dirty="0">
                <a:solidFill>
                  <a:srgbClr val="777777"/>
                </a:solidFill>
                <a:latin typeface="等线" panose="02010600030101010101" pitchFamily="2" charset="-122"/>
                <a:ea typeface="等线" panose="02010600030101010101" pitchFamily="2" charset="-122"/>
              </a:rPr>
              <a:t>华南师范大学人工智能专业研二、熟悉</a:t>
            </a:r>
            <a:r>
              <a:rPr lang="en-US" altLang="zh-CN" sz="810" dirty="0">
                <a:solidFill>
                  <a:srgbClr val="777777"/>
                </a:solidFill>
                <a:latin typeface="等线" panose="02010600030101010101" pitchFamily="2" charset="-122"/>
                <a:ea typeface="等线" panose="02010600030101010101" pitchFamily="2" charset="-122"/>
              </a:rPr>
              <a:t>NLP</a:t>
            </a:r>
            <a:r>
              <a:rPr lang="zh-CN" altLang="en-US" sz="810" dirty="0">
                <a:solidFill>
                  <a:srgbClr val="777777"/>
                </a:solidFill>
                <a:latin typeface="等线" panose="02010600030101010101" pitchFamily="2" charset="-122"/>
                <a:ea typeface="等线" panose="02010600030101010101" pitchFamily="2" charset="-122"/>
              </a:rPr>
              <a:t>和时序预测任务；</a:t>
            </a:r>
            <a:endParaRPr lang="en-US" altLang="zh-CN" sz="810" dirty="0">
              <a:solidFill>
                <a:srgbClr val="777777"/>
              </a:solidFill>
              <a:latin typeface="等线" panose="02010600030101010101" pitchFamily="2" charset="-122"/>
              <a:ea typeface="等线" panose="02010600030101010101" pitchFamily="2" charset="-122"/>
            </a:endParaRPr>
          </a:p>
          <a:p>
            <a:pPr marL="171450" indent="-171450" algn="l">
              <a:lnSpc>
                <a:spcPct val="117000"/>
              </a:lnSpc>
              <a:buFont typeface="Wingdings" panose="05000000000000000000" pitchFamily="2" charset="2"/>
              <a:buChar char="u"/>
            </a:pPr>
            <a:r>
              <a:rPr lang="zh-CN" altLang="en-US" sz="810" dirty="0">
                <a:solidFill>
                  <a:srgbClr val="777777"/>
                </a:solidFill>
                <a:latin typeface="等线" panose="02010600030101010101" pitchFamily="2" charset="-122"/>
                <a:ea typeface="等线" panose="02010600030101010101" pitchFamily="2" charset="-122"/>
              </a:rPr>
              <a:t>神思电子</a:t>
            </a:r>
            <a:r>
              <a:rPr lang="en-US" altLang="zh-CN" sz="810" dirty="0">
                <a:solidFill>
                  <a:srgbClr val="777777"/>
                </a:solidFill>
                <a:latin typeface="等线" panose="02010600030101010101" pitchFamily="2" charset="-122"/>
                <a:ea typeface="等线" panose="02010600030101010101" pitchFamily="2" charset="-122"/>
              </a:rPr>
              <a:t>OR</a:t>
            </a:r>
            <a:r>
              <a:rPr lang="zh-CN" altLang="en-US" sz="810" dirty="0">
                <a:solidFill>
                  <a:srgbClr val="777777"/>
                </a:solidFill>
                <a:latin typeface="等线" panose="02010600030101010101" pitchFamily="2" charset="-122"/>
                <a:ea typeface="等线" panose="02010600030101010101" pitchFamily="2" charset="-122"/>
              </a:rPr>
              <a:t>组算法实习生；</a:t>
            </a:r>
            <a:endParaRPr lang="en-US" altLang="zh-CN" sz="810" dirty="0">
              <a:solidFill>
                <a:srgbClr val="777777"/>
              </a:solidFill>
              <a:latin typeface="等线" panose="02010600030101010101" pitchFamily="2" charset="-122"/>
              <a:ea typeface="等线" panose="02010600030101010101" pitchFamily="2" charset="-122"/>
            </a:endParaRPr>
          </a:p>
          <a:p>
            <a:pPr marL="171450" indent="-171450" algn="l">
              <a:lnSpc>
                <a:spcPct val="117000"/>
              </a:lnSpc>
              <a:buFont typeface="Wingdings" panose="05000000000000000000" pitchFamily="2" charset="2"/>
              <a:buChar char="u"/>
            </a:pPr>
            <a:r>
              <a:rPr lang="zh-CN" altLang="en-US" sz="810" dirty="0">
                <a:solidFill>
                  <a:srgbClr val="777777"/>
                </a:solidFill>
                <a:latin typeface="等线" panose="02010600030101010101" pitchFamily="2" charset="-122"/>
                <a:ea typeface="等线" panose="02010600030101010101" pitchFamily="2" charset="-122"/>
              </a:rPr>
              <a:t>中国研究生数学建模</a:t>
            </a:r>
            <a:r>
              <a:rPr lang="en-US" altLang="zh-CN" sz="810" dirty="0">
                <a:solidFill>
                  <a:srgbClr val="777777"/>
                </a:solidFill>
                <a:latin typeface="等线" panose="02010600030101010101" pitchFamily="2" charset="-122"/>
                <a:ea typeface="等线" panose="02010600030101010101" pitchFamily="2" charset="-122"/>
              </a:rPr>
              <a:t>(</a:t>
            </a:r>
            <a:r>
              <a:rPr lang="zh-CN" altLang="en-US" sz="810" dirty="0">
                <a:solidFill>
                  <a:srgbClr val="777777"/>
                </a:solidFill>
                <a:latin typeface="等线" panose="02010600030101010101" pitchFamily="2" charset="-122"/>
                <a:ea typeface="等线" panose="02010600030101010101" pitchFamily="2" charset="-122"/>
              </a:rPr>
              <a:t>华为杯</a:t>
            </a:r>
            <a:r>
              <a:rPr lang="en-US" altLang="zh-CN" sz="810" dirty="0">
                <a:solidFill>
                  <a:srgbClr val="777777"/>
                </a:solidFill>
                <a:latin typeface="等线" panose="02010600030101010101" pitchFamily="2" charset="-122"/>
                <a:ea typeface="等线" panose="02010600030101010101" pitchFamily="2" charset="-122"/>
              </a:rPr>
              <a:t>)</a:t>
            </a:r>
            <a:r>
              <a:rPr lang="zh-CN" altLang="en-US" sz="810" dirty="0">
                <a:solidFill>
                  <a:srgbClr val="777777"/>
                </a:solidFill>
                <a:latin typeface="等线" panose="02010600030101010101" pitchFamily="2" charset="-122"/>
                <a:ea typeface="等线" panose="02010600030101010101" pitchFamily="2" charset="-122"/>
              </a:rPr>
              <a:t>三等奖 、亚太杯数学建模一等奖、全国大学生数学竞赛二等奖 、蓝桥杯大赛一等奖、</a:t>
            </a:r>
            <a:r>
              <a:rPr lang="en-US" altLang="zh-CN" sz="810" dirty="0">
                <a:solidFill>
                  <a:srgbClr val="777777"/>
                </a:solidFill>
                <a:latin typeface="等线" panose="02010600030101010101" pitchFamily="2" charset="-122"/>
                <a:ea typeface="等线" panose="02010600030101010101" pitchFamily="2" charset="-122"/>
              </a:rPr>
              <a:t>CCPC</a:t>
            </a:r>
            <a:r>
              <a:rPr lang="zh-CN" altLang="en-US" sz="810" dirty="0">
                <a:solidFill>
                  <a:srgbClr val="777777"/>
                </a:solidFill>
                <a:latin typeface="等线" panose="02010600030101010101" pitchFamily="2" charset="-122"/>
                <a:ea typeface="等线" panose="02010600030101010101" pitchFamily="2" charset="-122"/>
              </a:rPr>
              <a:t>程序设计赛铜奖、天梯赛全国总决赛铜奖。</a:t>
            </a:r>
            <a:endParaRPr lang="zh-CN" altLang="en-US" sz="810" dirty="0">
              <a:solidFill>
                <a:srgbClr val="777777"/>
              </a:solidFill>
              <a:latin typeface="等线" panose="02010600030101010101" pitchFamily="2" charset="-122"/>
              <a:ea typeface="等线" panose="02010600030101010101" pitchFamily="2" charset="-122"/>
            </a:endParaRPr>
          </a:p>
          <a:p>
            <a:pPr algn="l">
              <a:lnSpc>
                <a:spcPct val="117000"/>
              </a:lnSpc>
            </a:pPr>
            <a:endParaRPr lang="zh-CN" altLang="en-US" sz="810" dirty="0">
              <a:latin typeface="等线" panose="02010600030101010101" pitchFamily="2" charset="-122"/>
              <a:ea typeface="等线" panose="02010600030101010101" pitchFamily="2" charset="-122"/>
            </a:endParaRPr>
          </a:p>
        </p:txBody>
      </p:sp>
      <p:pic>
        <p:nvPicPr>
          <p:cNvPr id="29" name="image 1013"/>
          <p:cNvPicPr>
            <a:picLocks noChangeAspect="1"/>
          </p:cNvPicPr>
          <p:nvPr/>
        </p:nvPicPr>
        <p:blipFill>
          <a:blip r:embed="rId4"/>
          <a:srcRect/>
          <a:stretch>
            <a:fillRect/>
          </a:stretch>
        </p:blipFill>
        <p:spPr>
          <a:xfrm>
            <a:off x="5330190" y="2783989"/>
            <a:ext cx="1647825" cy="23813"/>
          </a:xfrm>
          <a:prstGeom prst="rect">
            <a:avLst/>
          </a:prstGeom>
        </p:spPr>
      </p:pic>
      <p:sp>
        <p:nvSpPr>
          <p:cNvPr id="30" name="Object 1014"/>
          <p:cNvSpPr txBox="1"/>
          <p:nvPr/>
        </p:nvSpPr>
        <p:spPr>
          <a:xfrm>
            <a:off x="5339801" y="2443847"/>
            <a:ext cx="1120778" cy="152799"/>
          </a:xfrm>
          <a:prstGeom prst="rect">
            <a:avLst/>
          </a:prstGeom>
        </p:spPr>
        <p:txBody>
          <a:bodyPr vert="horz" wrap="square" lIns="0" tIns="0" rIns="0" bIns="0" rtlCol="0" anchor="t" anchorCtr="0">
            <a:spAutoFit/>
          </a:bodyPr>
          <a:lstStyle/>
          <a:p>
            <a:pPr algn="l">
              <a:lnSpc>
                <a:spcPct val="69000"/>
              </a:lnSpc>
            </a:pPr>
            <a:r>
              <a:rPr lang="zh-CN" altLang="en-US" sz="1400" dirty="0">
                <a:solidFill>
                  <a:srgbClr val="333333"/>
                </a:solidFill>
                <a:latin typeface="方正颜宋简体_准" panose="02000000000000000000" pitchFamily="2" charset="-122"/>
                <a:ea typeface="方正颜宋简体_准" panose="02000000000000000000" pitchFamily="2" charset="-122"/>
              </a:rPr>
              <a:t>队员</a:t>
            </a:r>
            <a:r>
              <a:rPr lang="en-US" altLang="zh-CN" sz="1400" dirty="0">
                <a:solidFill>
                  <a:srgbClr val="333333"/>
                </a:solidFill>
                <a:latin typeface="方正颜宋简体_准" panose="02000000000000000000" pitchFamily="2" charset="-122"/>
                <a:ea typeface="方正颜宋简体_准" panose="02000000000000000000" pitchFamily="2" charset="-122"/>
              </a:rPr>
              <a:t>2 </a:t>
            </a:r>
            <a:r>
              <a:rPr lang="zh-CN" altLang="en-US" sz="1400" dirty="0">
                <a:solidFill>
                  <a:srgbClr val="333333"/>
                </a:solidFill>
                <a:latin typeface="方正颜宋简体_准" panose="02000000000000000000" pitchFamily="2" charset="-122"/>
                <a:ea typeface="方正颜宋简体_准" panose="02000000000000000000" pitchFamily="2" charset="-122"/>
              </a:rPr>
              <a:t>陈真琦</a:t>
            </a:r>
            <a:endParaRPr lang="zh-CN" altLang="en-US" sz="1400" dirty="0">
              <a:latin typeface="方正颜宋简体_准" panose="02000000000000000000" pitchFamily="2" charset="-122"/>
              <a:ea typeface="方正颜宋简体_准" panose="02000000000000000000" pitchFamily="2" charset="-122"/>
            </a:endParaRPr>
          </a:p>
        </p:txBody>
      </p:sp>
      <p:sp>
        <p:nvSpPr>
          <p:cNvPr id="31" name="Object 1015"/>
          <p:cNvSpPr txBox="1"/>
          <p:nvPr/>
        </p:nvSpPr>
        <p:spPr>
          <a:xfrm>
            <a:off x="5345684" y="2622295"/>
            <a:ext cx="2007616" cy="152414"/>
          </a:xfrm>
          <a:prstGeom prst="rect">
            <a:avLst/>
          </a:prstGeom>
        </p:spPr>
        <p:txBody>
          <a:bodyPr vert="horz" wrap="square" lIns="0" tIns="0" rIns="0" bIns="0" rtlCol="0" anchor="t" anchorCtr="0">
            <a:spAutoFit/>
          </a:bodyPr>
          <a:lstStyle/>
          <a:p>
            <a:pPr algn="l">
              <a:lnSpc>
                <a:spcPct val="110000"/>
              </a:lnSpc>
            </a:pPr>
            <a:r>
              <a:rPr lang="zh-CN" altLang="en-US" sz="945" dirty="0">
                <a:solidFill>
                  <a:srgbClr val="777777"/>
                </a:solidFill>
                <a:latin typeface="等线" panose="02010600030101010101" pitchFamily="2" charset="-122"/>
                <a:ea typeface="等线" panose="02010600030101010101" pitchFamily="2" charset="-122"/>
              </a:rPr>
              <a:t>齐鲁工业大学在读、神思电子实习生</a:t>
            </a:r>
            <a:endParaRPr lang="zh-CN" altLang="en-US" sz="945" dirty="0">
              <a:latin typeface="等线" panose="02010600030101010101" pitchFamily="2" charset="-122"/>
              <a:ea typeface="等线" panose="02010600030101010101" pitchFamily="2" charset="-122"/>
            </a:endParaRPr>
          </a:p>
        </p:txBody>
      </p:sp>
      <p:sp>
        <p:nvSpPr>
          <p:cNvPr id="32" name="Object 1016"/>
          <p:cNvSpPr txBox="1"/>
          <p:nvPr/>
        </p:nvSpPr>
        <p:spPr>
          <a:xfrm>
            <a:off x="5346823" y="2876954"/>
            <a:ext cx="3263776" cy="866199"/>
          </a:xfrm>
          <a:prstGeom prst="rect">
            <a:avLst/>
          </a:prstGeom>
        </p:spPr>
        <p:txBody>
          <a:bodyPr vert="horz" wrap="square" lIns="0" tIns="0" rIns="0" bIns="0" rtlCol="0" anchor="t" anchorCtr="0">
            <a:spAutoFit/>
          </a:bodyPr>
          <a:lstStyle/>
          <a:p>
            <a:pPr marL="171450" indent="-171450" algn="l">
              <a:lnSpc>
                <a:spcPct val="117000"/>
              </a:lnSpc>
              <a:buFont typeface="Wingdings" panose="05000000000000000000" pitchFamily="2" charset="2"/>
              <a:buChar char="u"/>
            </a:pPr>
            <a:r>
              <a:rPr lang="zh-CN" altLang="en-US" sz="810" dirty="0">
                <a:solidFill>
                  <a:srgbClr val="777777"/>
                </a:solidFill>
                <a:latin typeface="等线" panose="02010600030101010101" pitchFamily="2" charset="-122"/>
                <a:ea typeface="等线" panose="02010600030101010101" pitchFamily="2" charset="-122"/>
              </a:rPr>
              <a:t>齐鲁工业大学控制工程专业研二，熟悉数字图像处理、机器视觉以及深度学习领域；</a:t>
            </a:r>
            <a:endParaRPr lang="en-US" altLang="zh-CN" sz="810" dirty="0">
              <a:solidFill>
                <a:srgbClr val="777777"/>
              </a:solidFill>
              <a:latin typeface="等线" panose="02010600030101010101" pitchFamily="2" charset="-122"/>
              <a:ea typeface="等线" panose="02010600030101010101" pitchFamily="2" charset="-122"/>
            </a:endParaRPr>
          </a:p>
          <a:p>
            <a:pPr marL="171450" indent="-171450" algn="l">
              <a:lnSpc>
                <a:spcPct val="117000"/>
              </a:lnSpc>
              <a:buFont typeface="Wingdings" panose="05000000000000000000" pitchFamily="2" charset="2"/>
              <a:buChar char="u"/>
            </a:pPr>
            <a:r>
              <a:rPr lang="zh-CN" altLang="en-US" sz="810" dirty="0">
                <a:solidFill>
                  <a:srgbClr val="777777"/>
                </a:solidFill>
                <a:latin typeface="等线" panose="02010600030101010101" pitchFamily="2" charset="-122"/>
                <a:ea typeface="等线" panose="02010600030101010101" pitchFamily="2" charset="-122"/>
              </a:rPr>
              <a:t>神思电子技术研究院算法工程师实习生；</a:t>
            </a:r>
            <a:endParaRPr lang="en-US" altLang="zh-CN" sz="810" dirty="0">
              <a:solidFill>
                <a:srgbClr val="777777"/>
              </a:solidFill>
              <a:latin typeface="等线" panose="02010600030101010101" pitchFamily="2" charset="-122"/>
              <a:ea typeface="等线" panose="02010600030101010101" pitchFamily="2" charset="-122"/>
            </a:endParaRPr>
          </a:p>
          <a:p>
            <a:pPr marL="171450" indent="-171450" algn="l">
              <a:lnSpc>
                <a:spcPct val="117000"/>
              </a:lnSpc>
              <a:buFont typeface="Wingdings" panose="05000000000000000000" pitchFamily="2" charset="2"/>
              <a:buChar char="u"/>
            </a:pPr>
            <a:r>
              <a:rPr lang="zh-CN" altLang="en-US" sz="810" dirty="0">
                <a:solidFill>
                  <a:srgbClr val="777777"/>
                </a:solidFill>
                <a:latin typeface="等线" panose="02010600030101010101" pitchFamily="2" charset="-122"/>
                <a:ea typeface="等线" panose="02010600030101010101" pitchFamily="2" charset="-122"/>
              </a:rPr>
              <a:t>第二十五届中国机器人及人工智能大赛一等奖，“兆易创新杯”第十九届中国研究生电子设计大赛华北赛区三等奖。</a:t>
            </a:r>
            <a:endParaRPr lang="zh-CN" altLang="en-US" sz="810" dirty="0">
              <a:solidFill>
                <a:srgbClr val="777777"/>
              </a:solidFill>
              <a:latin typeface="等线" panose="02010600030101010101" pitchFamily="2" charset="-122"/>
              <a:ea typeface="等线" panose="02010600030101010101" pitchFamily="2" charset="-122"/>
            </a:endParaRPr>
          </a:p>
          <a:p>
            <a:pPr algn="l">
              <a:lnSpc>
                <a:spcPct val="117000"/>
              </a:lnSpc>
            </a:pPr>
            <a:endParaRPr lang="zh-CN" altLang="en-US" sz="810" dirty="0">
              <a:latin typeface="等线" panose="02010600030101010101" pitchFamily="2" charset="-122"/>
              <a:ea typeface="等线" panose="02010600030101010101" pitchFamily="2" charset="-122"/>
            </a:endParaRPr>
          </a:p>
        </p:txBody>
      </p:sp>
      <p:pic>
        <p:nvPicPr>
          <p:cNvPr id="34" name="image 1018"/>
          <p:cNvPicPr>
            <a:picLocks noChangeAspect="1"/>
          </p:cNvPicPr>
          <p:nvPr/>
        </p:nvPicPr>
        <p:blipFill>
          <a:blip r:embed="rId5"/>
          <a:srcRect/>
          <a:stretch>
            <a:fillRect/>
          </a:stretch>
        </p:blipFill>
        <p:spPr>
          <a:xfrm>
            <a:off x="1911074" y="3964679"/>
            <a:ext cx="1647825" cy="19050"/>
          </a:xfrm>
          <a:prstGeom prst="rect">
            <a:avLst/>
          </a:prstGeom>
        </p:spPr>
      </p:pic>
      <p:sp>
        <p:nvSpPr>
          <p:cNvPr id="35" name="Object 1019"/>
          <p:cNvSpPr txBox="1"/>
          <p:nvPr/>
        </p:nvSpPr>
        <p:spPr>
          <a:xfrm>
            <a:off x="1920685" y="3624536"/>
            <a:ext cx="1343750" cy="152799"/>
          </a:xfrm>
          <a:prstGeom prst="rect">
            <a:avLst/>
          </a:prstGeom>
        </p:spPr>
        <p:txBody>
          <a:bodyPr vert="horz" wrap="square" lIns="0" tIns="0" rIns="0" bIns="0" rtlCol="0" anchor="t" anchorCtr="0">
            <a:spAutoFit/>
          </a:bodyPr>
          <a:lstStyle/>
          <a:p>
            <a:pPr algn="l">
              <a:lnSpc>
                <a:spcPct val="69000"/>
              </a:lnSpc>
            </a:pPr>
            <a:r>
              <a:rPr lang="zh-CN" altLang="en-US" sz="1400" dirty="0">
                <a:solidFill>
                  <a:srgbClr val="333333"/>
                </a:solidFill>
                <a:latin typeface="方正颜宋简体_准" panose="02000000000000000000" pitchFamily="2" charset="-122"/>
                <a:ea typeface="方正颜宋简体_准" panose="02000000000000000000" pitchFamily="2" charset="-122"/>
              </a:rPr>
              <a:t>指导老师 宋玉平</a:t>
            </a:r>
            <a:endParaRPr lang="zh-CN" altLang="en-US" sz="1400" dirty="0">
              <a:latin typeface="方正颜宋简体_准" panose="02000000000000000000" pitchFamily="2" charset="-122"/>
              <a:ea typeface="方正颜宋简体_准" panose="02000000000000000000" pitchFamily="2" charset="-122"/>
            </a:endParaRPr>
          </a:p>
        </p:txBody>
      </p:sp>
      <p:sp>
        <p:nvSpPr>
          <p:cNvPr id="36" name="Object 1020"/>
          <p:cNvSpPr txBox="1"/>
          <p:nvPr/>
        </p:nvSpPr>
        <p:spPr>
          <a:xfrm>
            <a:off x="1926567" y="3798221"/>
            <a:ext cx="1632331" cy="152414"/>
          </a:xfrm>
          <a:prstGeom prst="rect">
            <a:avLst/>
          </a:prstGeom>
        </p:spPr>
        <p:txBody>
          <a:bodyPr vert="horz" wrap="square" lIns="0" tIns="0" rIns="0" bIns="0" rtlCol="0" anchor="t" anchorCtr="0">
            <a:spAutoFit/>
          </a:bodyPr>
          <a:lstStyle/>
          <a:p>
            <a:pPr algn="l">
              <a:lnSpc>
                <a:spcPct val="110000"/>
              </a:lnSpc>
            </a:pPr>
            <a:r>
              <a:rPr lang="zh-CN" altLang="en-US" sz="945" dirty="0">
                <a:solidFill>
                  <a:srgbClr val="777777"/>
                </a:solidFill>
                <a:latin typeface="等线" panose="02010600030101010101" pitchFamily="2" charset="-122"/>
                <a:ea typeface="等线" panose="02010600030101010101" pitchFamily="2" charset="-122"/>
              </a:rPr>
              <a:t>上海师范大学商学院副教授</a:t>
            </a:r>
            <a:endParaRPr lang="zh-CN" altLang="en-US" sz="945" dirty="0">
              <a:latin typeface="等线" panose="02010600030101010101" pitchFamily="2" charset="-122"/>
              <a:ea typeface="等线" panose="02010600030101010101" pitchFamily="2" charset="-122"/>
            </a:endParaRPr>
          </a:p>
        </p:txBody>
      </p:sp>
      <p:sp>
        <p:nvSpPr>
          <p:cNvPr id="37" name="Object 1021"/>
          <p:cNvSpPr txBox="1"/>
          <p:nvPr/>
        </p:nvSpPr>
        <p:spPr>
          <a:xfrm>
            <a:off x="1927707" y="4053952"/>
            <a:ext cx="6682892" cy="720390"/>
          </a:xfrm>
          <a:prstGeom prst="rect">
            <a:avLst/>
          </a:prstGeom>
        </p:spPr>
        <p:txBody>
          <a:bodyPr vert="horz" wrap="square" lIns="0" tIns="0" rIns="0" bIns="0" rtlCol="0" anchor="t" anchorCtr="0">
            <a:spAutoFit/>
          </a:bodyPr>
          <a:lstStyle/>
          <a:p>
            <a:pPr marL="171450" indent="-171450" algn="l">
              <a:lnSpc>
                <a:spcPct val="117000"/>
              </a:lnSpc>
              <a:buFont typeface="Wingdings" panose="05000000000000000000" pitchFamily="2" charset="2"/>
              <a:buChar char="u"/>
            </a:pPr>
            <a:r>
              <a:rPr lang="zh-CN" altLang="en-US" sz="810" dirty="0">
                <a:solidFill>
                  <a:srgbClr val="777777"/>
                </a:solidFill>
                <a:latin typeface="等线" panose="02010600030101010101" pitchFamily="2" charset="-122"/>
                <a:ea typeface="等线" panose="02010600030101010101" pitchFamily="2" charset="-122"/>
              </a:rPr>
              <a:t>浙江大学概率论与数理统计博士，目前主持国家自科青年项目、教育部青年项目、全国统计科学重点项目及上海哲社一般项目等，上海重点市属高校副教授。</a:t>
            </a:r>
            <a:endParaRPr lang="en-US" altLang="zh-CN" sz="810" dirty="0">
              <a:solidFill>
                <a:srgbClr val="777777"/>
              </a:solidFill>
              <a:latin typeface="等线" panose="02010600030101010101" pitchFamily="2" charset="-122"/>
              <a:ea typeface="等线" panose="02010600030101010101" pitchFamily="2" charset="-122"/>
            </a:endParaRPr>
          </a:p>
          <a:p>
            <a:pPr marL="171450" indent="-171450" algn="l">
              <a:lnSpc>
                <a:spcPct val="117000"/>
              </a:lnSpc>
              <a:buFont typeface="Wingdings" panose="05000000000000000000" pitchFamily="2" charset="2"/>
              <a:buChar char="u"/>
            </a:pPr>
            <a:r>
              <a:rPr lang="zh-CN" altLang="en-US" sz="810" dirty="0">
                <a:solidFill>
                  <a:srgbClr val="777777"/>
                </a:solidFill>
                <a:latin typeface="等线" panose="02010600030101010101" pitchFamily="2" charset="-122"/>
                <a:ea typeface="等线" panose="02010600030101010101" pitchFamily="2" charset="-122"/>
              </a:rPr>
              <a:t>研究方向：金融大数据分析；人工智能前沿与金融交叉研究等。累计论文总篇数</a:t>
            </a:r>
            <a:r>
              <a:rPr lang="en-US" altLang="zh-CN" sz="810" dirty="0">
                <a:solidFill>
                  <a:srgbClr val="777777"/>
                </a:solidFill>
                <a:latin typeface="等线" panose="02010600030101010101" pitchFamily="2" charset="-122"/>
                <a:ea typeface="等线" panose="02010600030101010101" pitchFamily="2" charset="-122"/>
              </a:rPr>
              <a:t>40</a:t>
            </a:r>
            <a:r>
              <a:rPr lang="zh-CN" altLang="en-US" sz="810" dirty="0">
                <a:solidFill>
                  <a:srgbClr val="777777"/>
                </a:solidFill>
                <a:latin typeface="等线" panose="02010600030101010101" pitchFamily="2" charset="-122"/>
                <a:ea typeface="等线" panose="02010600030101010101" pitchFamily="2" charset="-122"/>
              </a:rPr>
              <a:t>多篇，其中人工智能在金融中应用方向以第一作者（通讯作者）在</a:t>
            </a:r>
            <a:r>
              <a:rPr lang="en-US" altLang="zh-CN" sz="810" dirty="0">
                <a:solidFill>
                  <a:srgbClr val="777777"/>
                </a:solidFill>
                <a:latin typeface="等线" panose="02010600030101010101" pitchFamily="2" charset="-122"/>
                <a:ea typeface="等线" panose="02010600030101010101" pitchFamily="2" charset="-122"/>
              </a:rPr>
              <a:t>Expert System with Application</a:t>
            </a:r>
            <a:r>
              <a:rPr lang="zh-CN" altLang="en-US" sz="810" dirty="0">
                <a:solidFill>
                  <a:srgbClr val="777777"/>
                </a:solidFill>
                <a:latin typeface="等线" panose="02010600030101010101" pitchFamily="2" charset="-122"/>
                <a:ea typeface="等线" panose="02010600030101010101" pitchFamily="2" charset="-122"/>
              </a:rPr>
              <a:t>、</a:t>
            </a:r>
            <a:r>
              <a:rPr lang="en-US" altLang="zh-CN" sz="810" dirty="0">
                <a:solidFill>
                  <a:srgbClr val="777777"/>
                </a:solidFill>
                <a:latin typeface="等线" panose="02010600030101010101" pitchFamily="2" charset="-122"/>
                <a:ea typeface="等线" panose="02010600030101010101" pitchFamily="2" charset="-122"/>
              </a:rPr>
              <a:t>Applied Soft Computing</a:t>
            </a:r>
            <a:r>
              <a:rPr lang="zh-CN" altLang="en-US" sz="810" dirty="0">
                <a:solidFill>
                  <a:srgbClr val="777777"/>
                </a:solidFill>
                <a:latin typeface="等线" panose="02010600030101010101" pitchFamily="2" charset="-122"/>
                <a:ea typeface="等线" panose="02010600030101010101" pitchFamily="2" charset="-122"/>
              </a:rPr>
              <a:t>、</a:t>
            </a:r>
            <a:r>
              <a:rPr lang="en-US" altLang="zh-CN" sz="810" dirty="0">
                <a:solidFill>
                  <a:srgbClr val="777777"/>
                </a:solidFill>
                <a:latin typeface="等线" panose="02010600030101010101" pitchFamily="2" charset="-122"/>
                <a:ea typeface="等线" panose="02010600030101010101" pitchFamily="2" charset="-122"/>
              </a:rPr>
              <a:t>Journal of Forecasting</a:t>
            </a:r>
            <a:r>
              <a:rPr lang="zh-CN" altLang="en-US" sz="810" dirty="0">
                <a:solidFill>
                  <a:srgbClr val="777777"/>
                </a:solidFill>
                <a:latin typeface="等线" panose="02010600030101010101" pitchFamily="2" charset="-122"/>
                <a:ea typeface="等线" panose="02010600030101010101" pitchFamily="2" charset="-122"/>
              </a:rPr>
              <a:t>及</a:t>
            </a:r>
            <a:r>
              <a:rPr lang="en-US" altLang="zh-CN" sz="810" dirty="0">
                <a:solidFill>
                  <a:srgbClr val="777777"/>
                </a:solidFill>
                <a:latin typeface="等线" panose="02010600030101010101" pitchFamily="2" charset="-122"/>
                <a:ea typeface="等线" panose="02010600030101010101" pitchFamily="2" charset="-122"/>
              </a:rPr>
              <a:t>Computational Economics</a:t>
            </a:r>
            <a:r>
              <a:rPr lang="zh-CN" altLang="en-US" sz="810" dirty="0">
                <a:solidFill>
                  <a:srgbClr val="777777"/>
                </a:solidFill>
                <a:latin typeface="等线" panose="02010600030101010101" pitchFamily="2" charset="-122"/>
                <a:ea typeface="等线" panose="02010600030101010101" pitchFamily="2" charset="-122"/>
              </a:rPr>
              <a:t>等</a:t>
            </a:r>
            <a:r>
              <a:rPr lang="en-US" altLang="zh-CN" sz="810" dirty="0">
                <a:solidFill>
                  <a:srgbClr val="777777"/>
                </a:solidFill>
                <a:latin typeface="等线" panose="02010600030101010101" pitchFamily="2" charset="-122"/>
                <a:ea typeface="等线" panose="02010600030101010101" pitchFamily="2" charset="-122"/>
              </a:rPr>
              <a:t>SCI</a:t>
            </a:r>
            <a:r>
              <a:rPr lang="zh-CN" altLang="en-US" sz="810" dirty="0">
                <a:solidFill>
                  <a:srgbClr val="777777"/>
                </a:solidFill>
                <a:latin typeface="等线" panose="02010600030101010101" pitchFamily="2" charset="-122"/>
                <a:ea typeface="等线" panose="02010600030101010101" pitchFamily="2" charset="-122"/>
              </a:rPr>
              <a:t>与</a:t>
            </a:r>
            <a:r>
              <a:rPr lang="en-US" altLang="zh-CN" sz="810" dirty="0">
                <a:solidFill>
                  <a:srgbClr val="777777"/>
                </a:solidFill>
                <a:latin typeface="等线" panose="02010600030101010101" pitchFamily="2" charset="-122"/>
                <a:ea typeface="等线" panose="02010600030101010101" pitchFamily="2" charset="-122"/>
              </a:rPr>
              <a:t>SSCI</a:t>
            </a:r>
            <a:r>
              <a:rPr lang="zh-CN" altLang="en-US" sz="810" dirty="0">
                <a:solidFill>
                  <a:srgbClr val="777777"/>
                </a:solidFill>
                <a:latin typeface="等线" panose="02010600030101010101" pitchFamily="2" charset="-122"/>
                <a:ea typeface="等线" panose="02010600030101010101" pitchFamily="2" charset="-122"/>
              </a:rPr>
              <a:t>期刊发表论文二十多篇；担任多个</a:t>
            </a:r>
            <a:r>
              <a:rPr lang="en-US" altLang="zh-CN" sz="810" dirty="0">
                <a:solidFill>
                  <a:srgbClr val="777777"/>
                </a:solidFill>
                <a:latin typeface="等线" panose="02010600030101010101" pitchFamily="2" charset="-122"/>
                <a:ea typeface="等线" panose="02010600030101010101" pitchFamily="2" charset="-122"/>
              </a:rPr>
              <a:t>SCI</a:t>
            </a:r>
            <a:r>
              <a:rPr lang="zh-CN" altLang="en-US" sz="810" dirty="0">
                <a:solidFill>
                  <a:srgbClr val="777777"/>
                </a:solidFill>
                <a:latin typeface="等线" panose="02010600030101010101" pitchFamily="2" charset="-122"/>
                <a:ea typeface="等线" panose="02010600030101010101" pitchFamily="2" charset="-122"/>
              </a:rPr>
              <a:t>与</a:t>
            </a:r>
            <a:r>
              <a:rPr lang="en-US" altLang="zh-CN" sz="810" dirty="0">
                <a:solidFill>
                  <a:srgbClr val="777777"/>
                </a:solidFill>
                <a:latin typeface="等线" panose="02010600030101010101" pitchFamily="2" charset="-122"/>
                <a:ea typeface="等线" panose="02010600030101010101" pitchFamily="2" charset="-122"/>
              </a:rPr>
              <a:t>SSCI</a:t>
            </a:r>
            <a:r>
              <a:rPr lang="zh-CN" altLang="en-US" sz="810" dirty="0">
                <a:solidFill>
                  <a:srgbClr val="777777"/>
                </a:solidFill>
                <a:latin typeface="等线" panose="02010600030101010101" pitchFamily="2" charset="-122"/>
                <a:ea typeface="等线" panose="02010600030101010101" pitchFamily="2" charset="-122"/>
              </a:rPr>
              <a:t>期刊匿名审稿人。</a:t>
            </a:r>
            <a:endParaRPr lang="zh-CN" altLang="en-US" sz="810" dirty="0">
              <a:latin typeface="等线" panose="02010600030101010101" pitchFamily="2" charset="-122"/>
              <a:ea typeface="等线" panose="02010600030101010101" pitchFamily="2" charset="-122"/>
            </a:endParaRPr>
          </a:p>
        </p:txBody>
      </p:sp>
      <p:sp>
        <p:nvSpPr>
          <p:cNvPr id="11" name="椭圆 10"/>
          <p:cNvSpPr/>
          <p:nvPr/>
        </p:nvSpPr>
        <p:spPr>
          <a:xfrm>
            <a:off x="653774" y="3387340"/>
            <a:ext cx="1128713" cy="1128713"/>
          </a:xfrm>
          <a:prstGeom prst="ellipse">
            <a:avLst/>
          </a:prstGeom>
          <a:gradFill flip="none" rotWithShape="1">
            <a:gsLst>
              <a:gs pos="100000">
                <a:srgbClr val="DBD2FE"/>
              </a:gs>
              <a:gs pos="17000">
                <a:srgbClr val="2799FE">
                  <a:lumMod val="80000"/>
                  <a:lumOff val="20000"/>
                </a:srgbClr>
              </a:gs>
            </a:gsLst>
            <a:lin ang="27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pic>
        <p:nvPicPr>
          <p:cNvPr id="13" name="图片 12"/>
          <p:cNvPicPr>
            <a:picLocks noChangeAspect="1"/>
          </p:cNvPicPr>
          <p:nvPr/>
        </p:nvPicPr>
        <p:blipFill>
          <a:blip r:embed="rId6" cstate="print">
            <a:extLst>
              <a:ext uri="{28A0092B-C50C-407E-A947-70E740481C1C}">
                <a14:useLocalDpi xmlns:a14="http://schemas.microsoft.com/office/drawing/2010/main" val="0"/>
              </a:ext>
            </a:extLst>
          </a:blip>
          <a:srcRect b="17068"/>
          <a:stretch>
            <a:fillRect/>
          </a:stretch>
        </p:blipFill>
        <p:spPr>
          <a:xfrm>
            <a:off x="792280" y="3512070"/>
            <a:ext cx="837412" cy="1010156"/>
          </a:xfrm>
          <a:custGeom>
            <a:avLst/>
            <a:gdLst>
              <a:gd name="connsiteX0" fmla="*/ 76294 w 837412"/>
              <a:gd name="connsiteY0" fmla="*/ 0 h 1010156"/>
              <a:gd name="connsiteX1" fmla="*/ 761121 w 837412"/>
              <a:gd name="connsiteY1" fmla="*/ 0 h 1010156"/>
              <a:gd name="connsiteX2" fmla="*/ 817768 w 837412"/>
              <a:gd name="connsiteY2" fmla="*/ 46738 h 1010156"/>
              <a:gd name="connsiteX3" fmla="*/ 837412 w 837412"/>
              <a:gd name="connsiteY3" fmla="*/ 70547 h 1010156"/>
              <a:gd name="connsiteX4" fmla="*/ 837412 w 837412"/>
              <a:gd name="connsiteY4" fmla="*/ 821051 h 1010156"/>
              <a:gd name="connsiteX5" fmla="*/ 817768 w 837412"/>
              <a:gd name="connsiteY5" fmla="*/ 844860 h 1010156"/>
              <a:gd name="connsiteX6" fmla="*/ 418707 w 837412"/>
              <a:gd name="connsiteY6" fmla="*/ 1010156 h 1010156"/>
              <a:gd name="connsiteX7" fmla="*/ 19646 w 837412"/>
              <a:gd name="connsiteY7" fmla="*/ 844860 h 1010156"/>
              <a:gd name="connsiteX8" fmla="*/ 0 w 837412"/>
              <a:gd name="connsiteY8" fmla="*/ 821048 h 1010156"/>
              <a:gd name="connsiteX9" fmla="*/ 0 w 837412"/>
              <a:gd name="connsiteY9" fmla="*/ 70550 h 1010156"/>
              <a:gd name="connsiteX10" fmla="*/ 19646 w 837412"/>
              <a:gd name="connsiteY10" fmla="*/ 46738 h 1010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7412" h="1010156">
                <a:moveTo>
                  <a:pt x="76294" y="0"/>
                </a:moveTo>
                <a:lnTo>
                  <a:pt x="761121" y="0"/>
                </a:lnTo>
                <a:lnTo>
                  <a:pt x="817768" y="46738"/>
                </a:lnTo>
                <a:lnTo>
                  <a:pt x="837412" y="70547"/>
                </a:lnTo>
                <a:lnTo>
                  <a:pt x="837412" y="821051"/>
                </a:lnTo>
                <a:lnTo>
                  <a:pt x="817768" y="844860"/>
                </a:lnTo>
                <a:cubicBezTo>
                  <a:pt x="715639" y="946988"/>
                  <a:pt x="574550" y="1010156"/>
                  <a:pt x="418707" y="1010156"/>
                </a:cubicBezTo>
                <a:cubicBezTo>
                  <a:pt x="262864" y="1010156"/>
                  <a:pt x="121775" y="946988"/>
                  <a:pt x="19646" y="844860"/>
                </a:cubicBezTo>
                <a:lnTo>
                  <a:pt x="0" y="821048"/>
                </a:lnTo>
                <a:lnTo>
                  <a:pt x="0" y="70550"/>
                </a:lnTo>
                <a:lnTo>
                  <a:pt x="19646" y="46738"/>
                </a:lnTo>
                <a:close/>
              </a:path>
            </a:pathLst>
          </a:custGeom>
        </p:spPr>
      </p:pic>
      <p:sp>
        <p:nvSpPr>
          <p:cNvPr id="41" name="椭圆 40"/>
          <p:cNvSpPr/>
          <p:nvPr/>
        </p:nvSpPr>
        <p:spPr>
          <a:xfrm>
            <a:off x="4063363" y="2212490"/>
            <a:ext cx="1128713" cy="1128713"/>
          </a:xfrm>
          <a:prstGeom prst="ellipse">
            <a:avLst/>
          </a:prstGeom>
          <a:gradFill flip="none" rotWithShape="1">
            <a:gsLst>
              <a:gs pos="100000">
                <a:srgbClr val="DBD2FE"/>
              </a:gs>
              <a:gs pos="17000">
                <a:srgbClr val="2799FE">
                  <a:lumMod val="80000"/>
                  <a:lumOff val="20000"/>
                </a:srgbClr>
              </a:gs>
            </a:gsLst>
            <a:lin ang="27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pic>
        <p:nvPicPr>
          <p:cNvPr id="47" name="图片 46"/>
          <p:cNvPicPr>
            <a:picLocks noChangeAspect="1"/>
          </p:cNvPicPr>
          <p:nvPr/>
        </p:nvPicPr>
        <p:blipFill>
          <a:blip r:embed="rId7" cstate="print">
            <a:extLst>
              <a:ext uri="{28A0092B-C50C-407E-A947-70E740481C1C}">
                <a14:useLocalDpi xmlns:a14="http://schemas.microsoft.com/office/drawing/2010/main" val="0"/>
              </a:ext>
            </a:extLst>
          </a:blip>
          <a:srcRect b="14501"/>
          <a:stretch>
            <a:fillRect/>
          </a:stretch>
        </p:blipFill>
        <p:spPr>
          <a:xfrm>
            <a:off x="4182464" y="2256799"/>
            <a:ext cx="909564" cy="1089166"/>
          </a:xfrm>
          <a:custGeom>
            <a:avLst/>
            <a:gdLst>
              <a:gd name="connsiteX0" fmla="*/ 250579 w 909564"/>
              <a:gd name="connsiteY0" fmla="*/ 0 h 1089166"/>
              <a:gd name="connsiteX1" fmla="*/ 658987 w 909564"/>
              <a:gd name="connsiteY1" fmla="*/ 0 h 1089166"/>
              <a:gd name="connsiteX2" fmla="*/ 674457 w 909564"/>
              <a:gd name="connsiteY2" fmla="*/ 4802 h 1089166"/>
              <a:gd name="connsiteX3" fmla="*/ 853844 w 909564"/>
              <a:gd name="connsiteY3" fmla="*/ 125748 h 1089166"/>
              <a:gd name="connsiteX4" fmla="*/ 909564 w 909564"/>
              <a:gd name="connsiteY4" fmla="*/ 193282 h 1089166"/>
              <a:gd name="connsiteX5" fmla="*/ 909564 w 909564"/>
              <a:gd name="connsiteY5" fmla="*/ 856336 h 1089166"/>
              <a:gd name="connsiteX6" fmla="*/ 853844 w 909564"/>
              <a:gd name="connsiteY6" fmla="*/ 923870 h 1089166"/>
              <a:gd name="connsiteX7" fmla="*/ 454783 w 909564"/>
              <a:gd name="connsiteY7" fmla="*/ 1089166 h 1089166"/>
              <a:gd name="connsiteX8" fmla="*/ 55723 w 909564"/>
              <a:gd name="connsiteY8" fmla="*/ 923870 h 1089166"/>
              <a:gd name="connsiteX9" fmla="*/ 0 w 909564"/>
              <a:gd name="connsiteY9" fmla="*/ 856334 h 1089166"/>
              <a:gd name="connsiteX10" fmla="*/ 0 w 909564"/>
              <a:gd name="connsiteY10" fmla="*/ 193284 h 1089166"/>
              <a:gd name="connsiteX11" fmla="*/ 55723 w 909564"/>
              <a:gd name="connsiteY11" fmla="*/ 125748 h 1089166"/>
              <a:gd name="connsiteX12" fmla="*/ 235110 w 909564"/>
              <a:gd name="connsiteY12" fmla="*/ 4802 h 1089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09564" h="1089166">
                <a:moveTo>
                  <a:pt x="250579" y="0"/>
                </a:moveTo>
                <a:lnTo>
                  <a:pt x="658987" y="0"/>
                </a:lnTo>
                <a:lnTo>
                  <a:pt x="674457" y="4802"/>
                </a:lnTo>
                <a:cubicBezTo>
                  <a:pt x="741975" y="33360"/>
                  <a:pt x="802780" y="74684"/>
                  <a:pt x="853844" y="125748"/>
                </a:cubicBezTo>
                <a:lnTo>
                  <a:pt x="909564" y="193282"/>
                </a:lnTo>
                <a:lnTo>
                  <a:pt x="909564" y="856336"/>
                </a:lnTo>
                <a:lnTo>
                  <a:pt x="853844" y="923870"/>
                </a:lnTo>
                <a:cubicBezTo>
                  <a:pt x="751716" y="1025998"/>
                  <a:pt x="610626" y="1089166"/>
                  <a:pt x="454783" y="1089166"/>
                </a:cubicBezTo>
                <a:cubicBezTo>
                  <a:pt x="298940" y="1089166"/>
                  <a:pt x="157851" y="1025998"/>
                  <a:pt x="55723" y="923870"/>
                </a:cubicBezTo>
                <a:lnTo>
                  <a:pt x="0" y="856334"/>
                </a:lnTo>
                <a:lnTo>
                  <a:pt x="0" y="193284"/>
                </a:lnTo>
                <a:lnTo>
                  <a:pt x="55723" y="125748"/>
                </a:lnTo>
                <a:cubicBezTo>
                  <a:pt x="106787" y="74684"/>
                  <a:pt x="167591" y="33360"/>
                  <a:pt x="235110" y="4802"/>
                </a:cubicBezTo>
                <a:close/>
              </a:path>
            </a:pathLst>
          </a:custGeom>
        </p:spPr>
      </p:pic>
      <p:sp>
        <p:nvSpPr>
          <p:cNvPr id="54" name="椭圆 53"/>
          <p:cNvSpPr/>
          <p:nvPr/>
        </p:nvSpPr>
        <p:spPr>
          <a:xfrm>
            <a:off x="653774" y="1355289"/>
            <a:ext cx="1128713" cy="1128713"/>
          </a:xfrm>
          <a:prstGeom prst="ellipse">
            <a:avLst/>
          </a:prstGeom>
          <a:gradFill flip="none" rotWithShape="1">
            <a:gsLst>
              <a:gs pos="100000">
                <a:srgbClr val="DBD2FE"/>
              </a:gs>
              <a:gs pos="17000">
                <a:srgbClr val="2799FE">
                  <a:lumMod val="80000"/>
                  <a:lumOff val="20000"/>
                </a:srgbClr>
              </a:gs>
            </a:gsLst>
            <a:lin ang="27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56" name="椭圆 55"/>
          <p:cNvSpPr/>
          <p:nvPr/>
        </p:nvSpPr>
        <p:spPr>
          <a:xfrm>
            <a:off x="4072889" y="812839"/>
            <a:ext cx="1128713" cy="1128713"/>
          </a:xfrm>
          <a:prstGeom prst="ellipse">
            <a:avLst/>
          </a:prstGeom>
          <a:gradFill flip="none" rotWithShape="1">
            <a:gsLst>
              <a:gs pos="100000">
                <a:srgbClr val="DBD2FE"/>
              </a:gs>
              <a:gs pos="17000">
                <a:srgbClr val="2799FE">
                  <a:lumMod val="80000"/>
                  <a:lumOff val="20000"/>
                </a:srgbClr>
              </a:gs>
            </a:gsLst>
            <a:lin ang="27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pic>
        <p:nvPicPr>
          <p:cNvPr id="61" name="图片 60"/>
          <p:cNvPicPr>
            <a:picLocks noChangeAspect="1"/>
          </p:cNvPicPr>
          <p:nvPr/>
        </p:nvPicPr>
        <p:blipFill>
          <a:blip r:embed="rId8" cstate="print">
            <a:extLst>
              <a:ext uri="{28A0092B-C50C-407E-A947-70E740481C1C}">
                <a14:useLocalDpi xmlns:a14="http://schemas.microsoft.com/office/drawing/2010/main" val="0"/>
              </a:ext>
            </a:extLst>
          </a:blip>
          <a:srcRect b="5828"/>
          <a:stretch>
            <a:fillRect/>
          </a:stretch>
        </p:blipFill>
        <p:spPr>
          <a:xfrm>
            <a:off x="4213978" y="876160"/>
            <a:ext cx="846534" cy="1062934"/>
          </a:xfrm>
          <a:custGeom>
            <a:avLst/>
            <a:gdLst>
              <a:gd name="connsiteX0" fmla="*/ 176181 w 846534"/>
              <a:gd name="connsiteY0" fmla="*/ 0 h 1062934"/>
              <a:gd name="connsiteX1" fmla="*/ 694491 w 846534"/>
              <a:gd name="connsiteY1" fmla="*/ 0 h 1062934"/>
              <a:gd name="connsiteX2" fmla="*/ 750874 w 846534"/>
              <a:gd name="connsiteY2" fmla="*/ 30603 h 1062934"/>
              <a:gd name="connsiteX3" fmla="*/ 834397 w 846534"/>
              <a:gd name="connsiteY3" fmla="*/ 99516 h 1062934"/>
              <a:gd name="connsiteX4" fmla="*/ 846534 w 846534"/>
              <a:gd name="connsiteY4" fmla="*/ 114227 h 1062934"/>
              <a:gd name="connsiteX5" fmla="*/ 846534 w 846534"/>
              <a:gd name="connsiteY5" fmla="*/ 882927 h 1062934"/>
              <a:gd name="connsiteX6" fmla="*/ 834397 w 846534"/>
              <a:gd name="connsiteY6" fmla="*/ 897638 h 1062934"/>
              <a:gd name="connsiteX7" fmla="*/ 435336 w 846534"/>
              <a:gd name="connsiteY7" fmla="*/ 1062934 h 1062934"/>
              <a:gd name="connsiteX8" fmla="*/ 36275 w 846534"/>
              <a:gd name="connsiteY8" fmla="*/ 897638 h 1062934"/>
              <a:gd name="connsiteX9" fmla="*/ 0 w 846534"/>
              <a:gd name="connsiteY9" fmla="*/ 853672 h 1062934"/>
              <a:gd name="connsiteX10" fmla="*/ 0 w 846534"/>
              <a:gd name="connsiteY10" fmla="*/ 143482 h 1062934"/>
              <a:gd name="connsiteX11" fmla="*/ 36275 w 846534"/>
              <a:gd name="connsiteY11" fmla="*/ 99516 h 1062934"/>
              <a:gd name="connsiteX12" fmla="*/ 119799 w 846534"/>
              <a:gd name="connsiteY12" fmla="*/ 30603 h 1062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534" h="1062934">
                <a:moveTo>
                  <a:pt x="176181" y="0"/>
                </a:moveTo>
                <a:lnTo>
                  <a:pt x="694491" y="0"/>
                </a:lnTo>
                <a:lnTo>
                  <a:pt x="750874" y="30603"/>
                </a:lnTo>
                <a:cubicBezTo>
                  <a:pt x="780898" y="50887"/>
                  <a:pt x="808865" y="73984"/>
                  <a:pt x="834397" y="99516"/>
                </a:cubicBezTo>
                <a:lnTo>
                  <a:pt x="846534" y="114227"/>
                </a:lnTo>
                <a:lnTo>
                  <a:pt x="846534" y="882927"/>
                </a:lnTo>
                <a:lnTo>
                  <a:pt x="834397" y="897638"/>
                </a:lnTo>
                <a:cubicBezTo>
                  <a:pt x="732268" y="999766"/>
                  <a:pt x="591179" y="1062934"/>
                  <a:pt x="435336" y="1062934"/>
                </a:cubicBezTo>
                <a:cubicBezTo>
                  <a:pt x="279493" y="1062934"/>
                  <a:pt x="138404" y="999766"/>
                  <a:pt x="36275" y="897638"/>
                </a:cubicBezTo>
                <a:lnTo>
                  <a:pt x="0" y="853672"/>
                </a:lnTo>
                <a:lnTo>
                  <a:pt x="0" y="143482"/>
                </a:lnTo>
                <a:lnTo>
                  <a:pt x="36275" y="99516"/>
                </a:lnTo>
                <a:cubicBezTo>
                  <a:pt x="61808" y="73984"/>
                  <a:pt x="89775" y="50887"/>
                  <a:pt x="119799" y="30603"/>
                </a:cubicBezTo>
                <a:close/>
              </a:path>
            </a:pathLst>
          </a:custGeom>
        </p:spPr>
      </p:pic>
      <p:pic>
        <p:nvPicPr>
          <p:cNvPr id="4" name="图片 3"/>
          <p:cNvPicPr>
            <a:picLocks noChangeAspect="1"/>
          </p:cNvPicPr>
          <p:nvPr/>
        </p:nvPicPr>
        <p:blipFill>
          <a:blip r:embed="rId9" cstate="print">
            <a:extLst>
              <a:ext uri="{28A0092B-C50C-407E-A947-70E740481C1C}">
                <a14:useLocalDpi xmlns:a14="http://schemas.microsoft.com/office/drawing/2010/main" val="0"/>
              </a:ext>
            </a:extLst>
          </a:blip>
          <a:srcRect l="12198" r="12827" b="27787"/>
          <a:stretch>
            <a:fillRect/>
          </a:stretch>
        </p:blipFill>
        <p:spPr>
          <a:xfrm>
            <a:off x="656690" y="1402165"/>
            <a:ext cx="1128714" cy="1087110"/>
          </a:xfrm>
          <a:custGeom>
            <a:avLst/>
            <a:gdLst>
              <a:gd name="connsiteX0" fmla="*/ 353530 w 1128714"/>
              <a:gd name="connsiteY0" fmla="*/ 0 h 1087110"/>
              <a:gd name="connsiteX1" fmla="*/ 775184 w 1128714"/>
              <a:gd name="connsiteY1" fmla="*/ 0 h 1087110"/>
              <a:gd name="connsiteX2" fmla="*/ 784030 w 1128714"/>
              <a:gd name="connsiteY2" fmla="*/ 2746 h 1087110"/>
              <a:gd name="connsiteX3" fmla="*/ 1128714 w 1128714"/>
              <a:gd name="connsiteY3" fmla="*/ 522753 h 1087110"/>
              <a:gd name="connsiteX4" fmla="*/ 564357 w 1128714"/>
              <a:gd name="connsiteY4" fmla="*/ 1087110 h 1087110"/>
              <a:gd name="connsiteX5" fmla="*/ 0 w 1128714"/>
              <a:gd name="connsiteY5" fmla="*/ 522753 h 1087110"/>
              <a:gd name="connsiteX6" fmla="*/ 344684 w 1128714"/>
              <a:gd name="connsiteY6" fmla="*/ 2746 h 1087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8714" h="1087110">
                <a:moveTo>
                  <a:pt x="353530" y="0"/>
                </a:moveTo>
                <a:lnTo>
                  <a:pt x="775184" y="0"/>
                </a:lnTo>
                <a:lnTo>
                  <a:pt x="784030" y="2746"/>
                </a:lnTo>
                <a:cubicBezTo>
                  <a:pt x="986587" y="88420"/>
                  <a:pt x="1128714" y="288989"/>
                  <a:pt x="1128714" y="522753"/>
                </a:cubicBezTo>
                <a:cubicBezTo>
                  <a:pt x="1128714" y="834439"/>
                  <a:pt x="876043" y="1087110"/>
                  <a:pt x="564357" y="1087110"/>
                </a:cubicBezTo>
                <a:cubicBezTo>
                  <a:pt x="252671" y="1087110"/>
                  <a:pt x="0" y="834439"/>
                  <a:pt x="0" y="522753"/>
                </a:cubicBezTo>
                <a:cubicBezTo>
                  <a:pt x="0" y="288989"/>
                  <a:pt x="142127" y="88420"/>
                  <a:pt x="344684" y="2746"/>
                </a:cubicBezTo>
                <a:close/>
              </a:path>
            </a:pathLst>
          </a:cu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pic>
        <p:nvPicPr>
          <p:cNvPr id="4" name="image 305"/>
          <p:cNvPicPr>
            <a:picLocks noChangeAspect="1"/>
          </p:cNvPicPr>
          <p:nvPr/>
        </p:nvPicPr>
        <p:blipFill>
          <a:blip r:embed="rId2"/>
          <a:srcRect/>
          <a:stretch>
            <a:fillRect/>
          </a:stretch>
        </p:blipFill>
        <p:spPr>
          <a:xfrm>
            <a:off x="2092023" y="3791283"/>
            <a:ext cx="230505" cy="230505"/>
          </a:xfrm>
          <a:prstGeom prst="rect">
            <a:avLst/>
          </a:prstGeom>
        </p:spPr>
      </p:pic>
      <p:pic>
        <p:nvPicPr>
          <p:cNvPr id="6" name="image 306"/>
          <p:cNvPicPr>
            <a:picLocks noChangeAspect="1"/>
          </p:cNvPicPr>
          <p:nvPr/>
        </p:nvPicPr>
        <p:blipFill>
          <a:blip r:embed="rId3"/>
          <a:srcRect/>
          <a:stretch>
            <a:fillRect/>
          </a:stretch>
        </p:blipFill>
        <p:spPr>
          <a:xfrm>
            <a:off x="6881193" y="3791283"/>
            <a:ext cx="230505" cy="230505"/>
          </a:xfrm>
          <a:prstGeom prst="rect">
            <a:avLst/>
          </a:prstGeom>
        </p:spPr>
      </p:pic>
      <p:sp>
        <p:nvSpPr>
          <p:cNvPr id="7" name="Object 307"/>
          <p:cNvSpPr txBox="1"/>
          <p:nvPr/>
        </p:nvSpPr>
        <p:spPr>
          <a:xfrm>
            <a:off x="3998595" y="1472279"/>
            <a:ext cx="3385566" cy="1015651"/>
          </a:xfrm>
          <a:prstGeom prst="rect">
            <a:avLst/>
          </a:prstGeom>
          <a:blipFill dpi="0" rotWithShape="1">
            <a:blip r:embed="rId4"/>
            <a:srcRect/>
            <a:stretch>
              <a:fillRect/>
            </a:stretch>
          </a:blipFill>
        </p:spPr>
        <p:txBody>
          <a:bodyPr vert="horz" wrap="square" lIns="0" tIns="0" rIns="0" bIns="0" rtlCol="0" anchor="ctr" anchorCtr="0">
            <a:noAutofit/>
          </a:bodyPr>
          <a:lstStyle/>
          <a:p>
            <a:pPr algn="l">
              <a:lnSpc>
                <a:spcPct val="100000"/>
              </a:lnSpc>
            </a:pPr>
            <a:r>
              <a:rPr lang="zh-CN" altLang="en-US" sz="6600" dirty="0">
                <a:solidFill>
                  <a:srgbClr val="2254F4"/>
                </a:solidFill>
                <a:latin typeface="钉钉进步体" panose="00020600040101010101" pitchFamily="18" charset="-122"/>
                <a:ea typeface="钉钉进步体" panose="00020600040101010101" pitchFamily="18" charset="-122"/>
              </a:rPr>
              <a:t>方案综述</a:t>
            </a:r>
            <a:endParaRPr lang="zh-CN" altLang="en-US" sz="6600" dirty="0">
              <a:latin typeface="钉钉进步体" panose="00020600040101010101" pitchFamily="18" charset="-122"/>
              <a:ea typeface="钉钉进步体" panose="00020600040101010101" pitchFamily="18" charset="-122"/>
            </a:endParaRPr>
          </a:p>
        </p:txBody>
      </p:sp>
      <p:pic>
        <p:nvPicPr>
          <p:cNvPr id="9" name="image 309"/>
          <p:cNvPicPr>
            <a:picLocks noChangeAspect="1"/>
          </p:cNvPicPr>
          <p:nvPr/>
        </p:nvPicPr>
        <p:blipFill>
          <a:blip r:embed="rId5"/>
          <a:srcRect/>
          <a:stretch>
            <a:fillRect/>
          </a:stretch>
        </p:blipFill>
        <p:spPr>
          <a:xfrm>
            <a:off x="1699689" y="1245536"/>
            <a:ext cx="1122712" cy="1655159"/>
          </a:xfrm>
          <a:prstGeom prst="rect">
            <a:avLst/>
          </a:prstGeom>
        </p:spPr>
      </p:pic>
      <p:pic>
        <p:nvPicPr>
          <p:cNvPr id="10" name="image 3010"/>
          <p:cNvPicPr>
            <a:picLocks noChangeAspect="1"/>
          </p:cNvPicPr>
          <p:nvPr/>
        </p:nvPicPr>
        <p:blipFill>
          <a:blip r:embed="rId6"/>
          <a:srcRect/>
          <a:stretch>
            <a:fillRect/>
          </a:stretch>
        </p:blipFill>
        <p:spPr>
          <a:xfrm>
            <a:off x="1755219" y="1245536"/>
            <a:ext cx="1122712" cy="1655159"/>
          </a:xfrm>
          <a:prstGeom prst="rect">
            <a:avLst/>
          </a:prstGeom>
        </p:spPr>
      </p:pic>
      <p:pic>
        <p:nvPicPr>
          <p:cNvPr id="11" name="image 3011"/>
          <p:cNvPicPr>
            <a:picLocks noChangeAspect="1"/>
          </p:cNvPicPr>
          <p:nvPr/>
        </p:nvPicPr>
        <p:blipFill>
          <a:blip r:embed="rId7"/>
          <a:srcRect/>
          <a:stretch>
            <a:fillRect/>
          </a:stretch>
        </p:blipFill>
        <p:spPr>
          <a:xfrm>
            <a:off x="1810750" y="1245536"/>
            <a:ext cx="1122712" cy="1655159"/>
          </a:xfrm>
          <a:prstGeom prst="rect">
            <a:avLst/>
          </a:prstGeom>
        </p:spPr>
      </p:pic>
      <p:sp>
        <p:nvSpPr>
          <p:cNvPr id="13" name="Object 3013"/>
          <p:cNvSpPr txBox="1"/>
          <p:nvPr/>
        </p:nvSpPr>
        <p:spPr>
          <a:xfrm>
            <a:off x="2967263" y="925592"/>
            <a:ext cx="1490663" cy="2247900"/>
          </a:xfrm>
          <a:prstGeom prst="rect">
            <a:avLst/>
          </a:prstGeom>
        </p:spPr>
        <p:txBody>
          <a:bodyPr vert="horz" wrap="square" lIns="0" tIns="0" rIns="0" bIns="0" rtlCol="0" anchor="ctr" anchorCtr="0">
            <a:noAutofit/>
          </a:bodyPr>
          <a:lstStyle/>
          <a:p>
            <a:pPr algn="l">
              <a:lnSpc>
                <a:spcPct val="100000"/>
              </a:lnSpc>
            </a:pPr>
            <a:r>
              <a:rPr lang="en-US" altLang="zh-CN" sz="15000" b="1" dirty="0">
                <a:solidFill>
                  <a:srgbClr val="2254F4"/>
                </a:solidFill>
                <a:latin typeface="等线" panose="02010600030101010101" pitchFamily="2" charset="-122"/>
                <a:ea typeface="等线" panose="02010600030101010101" pitchFamily="2" charset="-122"/>
              </a:rPr>
              <a:t>2</a:t>
            </a:r>
            <a:endParaRPr lang="zh-CN" altLang="en-US" sz="15000" dirty="0">
              <a:latin typeface="等线" panose="02010600030101010101" pitchFamily="2" charset="-122"/>
              <a:ea typeface="等线" panose="02010600030101010101" pitchFamily="2" charset="-122"/>
            </a:endParaRPr>
          </a:p>
        </p:txBody>
      </p:sp>
      <p:sp>
        <p:nvSpPr>
          <p:cNvPr id="8" name="Object 304"/>
          <p:cNvSpPr txBox="1"/>
          <p:nvPr/>
        </p:nvSpPr>
        <p:spPr>
          <a:xfrm>
            <a:off x="2207186" y="3455659"/>
            <a:ext cx="4729627" cy="561975"/>
          </a:xfrm>
          <a:prstGeom prst="rect">
            <a:avLst/>
          </a:prstGeom>
        </p:spPr>
        <p:txBody>
          <a:bodyPr vert="horz" wrap="square" lIns="0" tIns="0" rIns="0" bIns="0" rtlCol="0" anchor="ctr" anchorCtr="0">
            <a:noAutofit/>
          </a:bodyPr>
          <a:lstStyle/>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逻辑筛选</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endPar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文本概括</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金融知识补充</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推理（指令跟随）</a:t>
            </a:r>
            <a:endPar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40382"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sp>
        <p:nvSpPr>
          <p:cNvPr id="2" name="标题 1"/>
          <p:cNvSpPr txBox="1"/>
          <p:nvPr/>
        </p:nvSpPr>
        <p:spPr>
          <a:xfrm>
            <a:off x="790585" y="208970"/>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方案综述</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6" name="矩形: 圆角 5"/>
          <p:cNvSpPr/>
          <p:nvPr/>
        </p:nvSpPr>
        <p:spPr>
          <a:xfrm>
            <a:off x="4984529" y="3778079"/>
            <a:ext cx="3240156" cy="936000"/>
          </a:xfrm>
          <a:prstGeom prst="roundRect">
            <a:avLst/>
          </a:prstGeom>
          <a:gradFill flip="none" rotWithShape="1">
            <a:gsLst>
              <a:gs pos="100000">
                <a:srgbClr val="1677FF"/>
              </a:gs>
              <a:gs pos="0">
                <a:srgbClr val="2799FE">
                  <a:lumMod val="80000"/>
                  <a:lumOff val="20000"/>
                </a:srgbClr>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10" name="文本框 9"/>
          <p:cNvSpPr txBox="1"/>
          <p:nvPr/>
        </p:nvSpPr>
        <p:spPr>
          <a:xfrm>
            <a:off x="5262733" y="3941811"/>
            <a:ext cx="2683748" cy="646331"/>
          </a:xfrm>
          <a:prstGeom prst="rect">
            <a:avLst/>
          </a:prstGeom>
          <a:noFill/>
        </p:spPr>
        <p:txBody>
          <a:bodyPr wrap="none" rtlCol="0">
            <a:spAutoFit/>
          </a:bodyPr>
          <a:lstStyle/>
          <a:p>
            <a:r>
              <a:rPr lang="en-US" altLang="zh-CN"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LLM2: </a:t>
            </a:r>
            <a:r>
              <a:rPr lang="zh-CN" altLang="en-US"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金融知识补充</a:t>
            </a:r>
            <a:endParaRPr lang="en-US" altLang="zh-CN"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a:p>
            <a:r>
              <a:rPr lang="en-US" altLang="zh-CN"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lang="zh-CN" altLang="en-US"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法律、合同、标书知识</a:t>
            </a:r>
            <a:r>
              <a:rPr lang="en-US" altLang="zh-CN"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endParaRPr lang="zh-CN" altLang="en-US"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12" name="箭头: 右 11"/>
          <p:cNvSpPr/>
          <p:nvPr/>
        </p:nvSpPr>
        <p:spPr>
          <a:xfrm flipH="1">
            <a:off x="4292926" y="4110244"/>
            <a:ext cx="438101" cy="271670"/>
          </a:xfrm>
          <a:prstGeom prst="rightArrow">
            <a:avLst/>
          </a:prstGeom>
          <a:gradFill flip="none" rotWithShape="1">
            <a:gsLst>
              <a:gs pos="100000">
                <a:srgbClr val="1677FF"/>
              </a:gs>
              <a:gs pos="0">
                <a:srgbClr val="2799FE">
                  <a:lumMod val="80000"/>
                  <a:lumOff val="20000"/>
                </a:srgbClr>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13" name="流程图: 多文档 12"/>
          <p:cNvSpPr/>
          <p:nvPr/>
        </p:nvSpPr>
        <p:spPr>
          <a:xfrm>
            <a:off x="1322261" y="798152"/>
            <a:ext cx="2007703" cy="982779"/>
          </a:xfrm>
          <a:prstGeom prst="flowChartMultidocument">
            <a:avLst/>
          </a:prstGeom>
          <a:gradFill flip="none" rotWithShape="1">
            <a:gsLst>
              <a:gs pos="100000">
                <a:srgbClr val="52ADFE"/>
              </a:gs>
              <a:gs pos="0">
                <a:srgbClr val="FF42B3"/>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15" name="文本框 14"/>
          <p:cNvSpPr txBox="1"/>
          <p:nvPr/>
        </p:nvSpPr>
        <p:spPr>
          <a:xfrm>
            <a:off x="1582758" y="1116999"/>
            <a:ext cx="1261884" cy="400110"/>
          </a:xfrm>
          <a:prstGeom prst="rect">
            <a:avLst/>
          </a:prstGeom>
          <a:noFill/>
        </p:spPr>
        <p:txBody>
          <a:bodyPr wrap="none" rtlCol="0">
            <a:spAutoFit/>
          </a:bodyPr>
          <a:lstStyle/>
          <a:p>
            <a:r>
              <a:rPr lang="zh-CN" altLang="en-US"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待查文档</a:t>
            </a:r>
            <a:endParaRPr lang="zh-CN" altLang="en-US"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17" name="矩形: 圆角 16"/>
          <p:cNvSpPr/>
          <p:nvPr/>
        </p:nvSpPr>
        <p:spPr>
          <a:xfrm>
            <a:off x="4929809" y="888327"/>
            <a:ext cx="3116727" cy="745001"/>
          </a:xfrm>
          <a:prstGeom prst="roundRect">
            <a:avLst/>
          </a:prstGeom>
          <a:noFill/>
          <a:ln w="38100" cap="flat" cmpd="sng" algn="ctr">
            <a:gradFill flip="none" rotWithShape="1">
              <a:gsLst>
                <a:gs pos="0">
                  <a:srgbClr val="FF42B3"/>
                </a:gs>
                <a:gs pos="57000">
                  <a:schemeClr val="accent1">
                    <a:lumMod val="45000"/>
                    <a:lumOff val="55000"/>
                  </a:schemeClr>
                </a:gs>
                <a:gs pos="100000">
                  <a:srgbClr val="0077F8"/>
                </a:gs>
              </a:gsLst>
              <a:lin ang="2700000" scaled="1"/>
              <a:tileRect/>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18" name="文本框 17"/>
          <p:cNvSpPr txBox="1"/>
          <p:nvPr/>
        </p:nvSpPr>
        <p:spPr>
          <a:xfrm>
            <a:off x="5117152" y="1081268"/>
            <a:ext cx="2704587" cy="380873"/>
          </a:xfrm>
          <a:prstGeom prst="rect">
            <a:avLst/>
          </a:prstGeom>
          <a:noFill/>
          <a:ln>
            <a:noFill/>
          </a:ln>
        </p:spPr>
        <p:txBody>
          <a:bodyPr wrap="none" rtlCol="0">
            <a:spAutoFit/>
          </a:bodyPr>
          <a:lstStyle/>
          <a:p>
            <a:r>
              <a:rPr lang="zh-CN" altLang="en-US"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rPr>
              <a:t>机制模型</a:t>
            </a:r>
            <a:r>
              <a:rPr lang="en-US" altLang="zh-CN"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rPr>
              <a:t>: </a:t>
            </a:r>
            <a:r>
              <a:rPr lang="zh-CN" altLang="en-US"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rPr>
              <a:t>初筛文本漏洞</a:t>
            </a:r>
            <a:endParaRPr lang="zh-CN" altLang="en-US"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endParaRPr>
          </a:p>
        </p:txBody>
      </p:sp>
      <p:sp>
        <p:nvSpPr>
          <p:cNvPr id="19" name="箭头: 右 18"/>
          <p:cNvSpPr/>
          <p:nvPr/>
        </p:nvSpPr>
        <p:spPr>
          <a:xfrm>
            <a:off x="3910016" y="1130640"/>
            <a:ext cx="702366" cy="271670"/>
          </a:xfrm>
          <a:prstGeom prst="rightArrow">
            <a:avLst/>
          </a:prstGeom>
          <a:gradFill flip="none" rotWithShape="1">
            <a:gsLst>
              <a:gs pos="100000">
                <a:srgbClr val="FF42B3"/>
              </a:gs>
              <a:gs pos="0">
                <a:srgbClr val="52ADFE"/>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3" name="矩形: 剪去对角 22"/>
          <p:cNvSpPr/>
          <p:nvPr/>
        </p:nvSpPr>
        <p:spPr>
          <a:xfrm>
            <a:off x="4731027" y="2378198"/>
            <a:ext cx="3733800" cy="684752"/>
          </a:xfrm>
          <a:prstGeom prst="snip2DiagRect">
            <a:avLst/>
          </a:prstGeom>
          <a:noFill/>
          <a:ln w="38100" cap="flat" cmpd="sng" algn="ctr">
            <a:gradFill flip="none" rotWithShape="1">
              <a:gsLst>
                <a:gs pos="0">
                  <a:srgbClr val="FF42B3"/>
                </a:gs>
                <a:gs pos="57000">
                  <a:schemeClr val="accent1">
                    <a:lumMod val="45000"/>
                    <a:lumOff val="55000"/>
                  </a:schemeClr>
                </a:gs>
                <a:gs pos="100000">
                  <a:srgbClr val="0077F8"/>
                </a:gs>
              </a:gsLst>
              <a:lin ang="2700000" scaled="1"/>
              <a:tileRect/>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4" name="文本框 23"/>
          <p:cNvSpPr txBox="1"/>
          <p:nvPr/>
        </p:nvSpPr>
        <p:spPr>
          <a:xfrm>
            <a:off x="4890053" y="2549699"/>
            <a:ext cx="3480440" cy="380873"/>
          </a:xfrm>
          <a:prstGeom prst="rect">
            <a:avLst/>
          </a:prstGeom>
          <a:noFill/>
          <a:ln>
            <a:noFill/>
          </a:ln>
        </p:spPr>
        <p:txBody>
          <a:bodyPr wrap="none" rtlCol="0">
            <a:spAutoFit/>
          </a:bodyPr>
          <a:lstStyle/>
          <a:p>
            <a:r>
              <a:rPr lang="zh-CN" altLang="en-US"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rPr>
              <a:t>分句</a:t>
            </a:r>
            <a:r>
              <a:rPr lang="en-US" altLang="zh-CN"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rPr>
              <a:t>/</a:t>
            </a:r>
            <a:r>
              <a:rPr lang="zh-CN" altLang="en-US"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rPr>
              <a:t>段迭代</a:t>
            </a:r>
            <a:r>
              <a:rPr lang="en-US" altLang="zh-CN"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rPr>
              <a:t>+</a:t>
            </a:r>
            <a:r>
              <a:rPr lang="zh-CN" altLang="en-US"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rPr>
              <a:t>分类设计</a:t>
            </a:r>
            <a:r>
              <a:rPr lang="en-US" altLang="zh-CN"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rPr>
              <a:t>Prompt</a:t>
            </a:r>
            <a:endParaRPr lang="zh-CN" altLang="en-US" dirty="0">
              <a:gradFill>
                <a:gsLst>
                  <a:gs pos="0">
                    <a:srgbClr val="FF42B3"/>
                  </a:gs>
                  <a:gs pos="100000">
                    <a:srgbClr val="0077F8"/>
                  </a:gs>
                </a:gsLst>
                <a:lin ang="5400000" scaled="1"/>
              </a:gradFill>
              <a:latin typeface="钉钉进步体" panose="00020600040101010101" pitchFamily="18" charset="-122"/>
              <a:ea typeface="钉钉进步体" panose="00020600040101010101" pitchFamily="18" charset="-122"/>
            </a:endParaRPr>
          </a:p>
        </p:txBody>
      </p:sp>
      <p:sp>
        <p:nvSpPr>
          <p:cNvPr id="28" name="箭头: 右 27"/>
          <p:cNvSpPr/>
          <p:nvPr/>
        </p:nvSpPr>
        <p:spPr>
          <a:xfrm rot="5400000" flipV="1">
            <a:off x="6381256" y="1860514"/>
            <a:ext cx="453390" cy="271670"/>
          </a:xfrm>
          <a:prstGeom prst="rightArrow">
            <a:avLst/>
          </a:prstGeom>
          <a:gradFill flip="none" rotWithShape="1">
            <a:gsLst>
              <a:gs pos="100000">
                <a:srgbClr val="FF42B3"/>
              </a:gs>
              <a:gs pos="0">
                <a:srgbClr val="2799FE">
                  <a:lumMod val="80000"/>
                  <a:lumOff val="20000"/>
                </a:srgbClr>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3" name="箭头: 右 2"/>
          <p:cNvSpPr/>
          <p:nvPr/>
        </p:nvSpPr>
        <p:spPr>
          <a:xfrm rot="5400000" flipV="1">
            <a:off x="6381256" y="3319483"/>
            <a:ext cx="453390" cy="271670"/>
          </a:xfrm>
          <a:prstGeom prst="rightArrow">
            <a:avLst/>
          </a:prstGeom>
          <a:gradFill flip="none" rotWithShape="1">
            <a:gsLst>
              <a:gs pos="100000">
                <a:srgbClr val="FF42B3"/>
              </a:gs>
              <a:gs pos="0">
                <a:srgbClr val="2799FE">
                  <a:lumMod val="80000"/>
                  <a:lumOff val="20000"/>
                </a:srgbClr>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4" name="矩形: 圆角 3"/>
          <p:cNvSpPr/>
          <p:nvPr/>
        </p:nvSpPr>
        <p:spPr>
          <a:xfrm>
            <a:off x="718634" y="2196081"/>
            <a:ext cx="3037793" cy="936000"/>
          </a:xfrm>
          <a:prstGeom prst="roundRect">
            <a:avLst/>
          </a:prstGeom>
          <a:gradFill flip="none" rotWithShape="1">
            <a:gsLst>
              <a:gs pos="100000">
                <a:srgbClr val="1677FF"/>
              </a:gs>
              <a:gs pos="0">
                <a:srgbClr val="2799FE">
                  <a:lumMod val="80000"/>
                  <a:lumOff val="20000"/>
                </a:srgbClr>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8" name="文本框 7"/>
          <p:cNvSpPr txBox="1"/>
          <p:nvPr/>
        </p:nvSpPr>
        <p:spPr>
          <a:xfrm>
            <a:off x="947165" y="2359813"/>
            <a:ext cx="2582758" cy="646331"/>
          </a:xfrm>
          <a:prstGeom prst="rect">
            <a:avLst/>
          </a:prstGeom>
          <a:noFill/>
        </p:spPr>
        <p:txBody>
          <a:bodyPr wrap="none" rtlCol="0">
            <a:spAutoFit/>
          </a:bodyPr>
          <a:lstStyle/>
          <a:p>
            <a:r>
              <a:rPr lang="en-US" altLang="zh-CN"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LLM1: </a:t>
            </a:r>
            <a:r>
              <a:rPr lang="zh-CN" altLang="en-US"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全文概括</a:t>
            </a:r>
            <a:endParaRPr lang="en-US" altLang="zh-CN"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a:p>
            <a:r>
              <a:rPr lang="zh-CN" altLang="en-US"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（抓取文本时间、事件）</a:t>
            </a:r>
            <a:endParaRPr lang="zh-CN" altLang="en-US"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9" name="箭头: 右 8"/>
          <p:cNvSpPr/>
          <p:nvPr/>
        </p:nvSpPr>
        <p:spPr>
          <a:xfrm rot="8510216" flipV="1">
            <a:off x="3847895" y="3190243"/>
            <a:ext cx="782905" cy="271670"/>
          </a:xfrm>
          <a:prstGeom prst="rightArrow">
            <a:avLst/>
          </a:prstGeom>
          <a:gradFill flip="none" rotWithShape="1">
            <a:gsLst>
              <a:gs pos="100000">
                <a:srgbClr val="FF42B3"/>
              </a:gs>
              <a:gs pos="0">
                <a:srgbClr val="2799FE">
                  <a:lumMod val="80000"/>
                  <a:lumOff val="20000"/>
                </a:srgbClr>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16" name="箭头: 右 15"/>
          <p:cNvSpPr/>
          <p:nvPr/>
        </p:nvSpPr>
        <p:spPr>
          <a:xfrm rot="5400000" flipV="1">
            <a:off x="2061197" y="1821434"/>
            <a:ext cx="352669" cy="271670"/>
          </a:xfrm>
          <a:prstGeom prst="rightArrow">
            <a:avLst/>
          </a:prstGeom>
          <a:gradFill flip="none" rotWithShape="1">
            <a:gsLst>
              <a:gs pos="0">
                <a:srgbClr val="52ADFE"/>
              </a:gs>
              <a:gs pos="100000">
                <a:srgbClr val="FF42B3"/>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0" name="矩形: 圆角 19"/>
          <p:cNvSpPr/>
          <p:nvPr/>
        </p:nvSpPr>
        <p:spPr>
          <a:xfrm>
            <a:off x="276585" y="3778079"/>
            <a:ext cx="3882888" cy="936000"/>
          </a:xfrm>
          <a:prstGeom prst="roundRect">
            <a:avLst/>
          </a:prstGeom>
          <a:gradFill flip="none" rotWithShape="1">
            <a:gsLst>
              <a:gs pos="100000">
                <a:srgbClr val="1677FF"/>
              </a:gs>
              <a:gs pos="0">
                <a:srgbClr val="2799FE">
                  <a:lumMod val="80000"/>
                  <a:lumOff val="20000"/>
                </a:srgbClr>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1" name="文本框 20"/>
          <p:cNvSpPr txBox="1"/>
          <p:nvPr/>
        </p:nvSpPr>
        <p:spPr>
          <a:xfrm>
            <a:off x="513877" y="3941811"/>
            <a:ext cx="3408305" cy="646331"/>
          </a:xfrm>
          <a:prstGeom prst="rect">
            <a:avLst/>
          </a:prstGeom>
          <a:noFill/>
        </p:spPr>
        <p:txBody>
          <a:bodyPr wrap="none" rtlCol="0">
            <a:spAutoFit/>
          </a:bodyPr>
          <a:lstStyle/>
          <a:p>
            <a:r>
              <a:rPr lang="en-US" altLang="zh-CN"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LLM3: </a:t>
            </a:r>
            <a:r>
              <a:rPr lang="zh-CN" altLang="en-US"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逻辑推理</a:t>
            </a:r>
            <a:r>
              <a:rPr lang="en-US" altLang="zh-CN"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lang="zh-CN" altLang="en-US"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指令跟随</a:t>
            </a:r>
            <a:endParaRPr lang="en-US" altLang="zh-CN" sz="20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a:p>
            <a:r>
              <a:rPr lang="en-US" altLang="zh-CN"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r>
              <a:rPr lang="zh-CN" altLang="en-US"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整合信息、结构化输出</a:t>
            </a:r>
            <a:r>
              <a:rPr lang="en-US" altLang="zh-CN"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a:t>
            </a:r>
            <a:endParaRPr lang="zh-CN" altLang="en-US" sz="1600" spc="100" dirty="0">
              <a:solidFill>
                <a:schemeClr val="bg1"/>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26" name="箭头: 右 25"/>
          <p:cNvSpPr/>
          <p:nvPr/>
        </p:nvSpPr>
        <p:spPr>
          <a:xfrm rot="5400000" flipV="1">
            <a:off x="2010837" y="3319483"/>
            <a:ext cx="453390" cy="271670"/>
          </a:xfrm>
          <a:prstGeom prst="rightArrow">
            <a:avLst/>
          </a:prstGeom>
          <a:gradFill flip="none" rotWithShape="1">
            <a:gsLst>
              <a:gs pos="100000">
                <a:srgbClr val="1677FF"/>
              </a:gs>
              <a:gs pos="0">
                <a:srgbClr val="2799FE">
                  <a:lumMod val="80000"/>
                  <a:lumOff val="20000"/>
                </a:srgbClr>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alphaModFix amt="23000"/>
          </a:blip>
          <a:stretch>
            <a:fillRect/>
          </a:stretch>
        </p:blipFill>
        <p:spPr>
          <a:xfrm>
            <a:off x="0" y="2664081"/>
            <a:ext cx="9144000" cy="2479419"/>
          </a:xfrm>
          <a:prstGeom prst="rect">
            <a:avLst/>
          </a:prstGeom>
        </p:spPr>
      </p:pic>
      <p:sp>
        <p:nvSpPr>
          <p:cNvPr id="5" name="文本框 1" hidden="1"/>
          <p:cNvSpPr txBox="1"/>
          <p:nvPr/>
        </p:nvSpPr>
        <p:spPr>
          <a:xfrm>
            <a:off x="-112500" y="0"/>
            <a:ext cx="0" cy="0"/>
          </a:xfrm>
          <a:prstGeom prst="rect">
            <a:avLst/>
          </a:prstGeom>
          <a:solidFill>
            <a:srgbClr val="FFFFFF"/>
          </a:solidFill>
        </p:spPr>
        <p:txBody>
          <a:bodyPr rtlCol="0" anchor="t"/>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en-US" sz="415" b="0" i="0" u="none" strike="noStrike" kern="0" cap="none" spc="0" normalizeH="0" baseline="0" noProof="0" dirty="0">
              <a:ln>
                <a:noFill/>
              </a:ln>
              <a:solidFill>
                <a:srgbClr val="000000"/>
              </a:solidFill>
              <a:effectLst/>
              <a:uLnTx/>
              <a:uFillTx/>
              <a:latin typeface="Arial" panose="020B0604020202020204"/>
              <a:ea typeface="阿里巴巴普惠体 2.0 55 Regular" panose="00020600040101010101" pitchFamily="18" charset="-122"/>
              <a:cs typeface="+mn-cs"/>
              <a:sym typeface="Helvetica Light"/>
            </a:endParaRPr>
          </a:p>
          <a:p>
            <a:pPr marL="0" marR="0" lvl="0" indent="0" algn="ctr" defTabSz="309880" rtl="0" eaLnBrk="1" fontAlgn="auto" latinLnBrk="0" hangingPunct="0">
              <a:lnSpc>
                <a:spcPct val="100000"/>
              </a:lnSpc>
              <a:spcBef>
                <a:spcPts val="0"/>
              </a:spcBef>
              <a:spcAft>
                <a:spcPts val="0"/>
              </a:spcAft>
              <a:buClr>
                <a:srgbClr val="FFFFFF"/>
              </a:buClr>
              <a:buSzTx/>
              <a:buFontTx/>
              <a:buNone/>
              <a:defRPr/>
            </a:pPr>
            <a:r>
              <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rPr>
              <a:t>BBAAD9C20180234D78E509342D30BE3092B9B20119416B80AED98330B1ED2B8BAB4BB638F16BFB0C22B92F089846D9ECD7F9218AC1D0EBD11B5EC276313E3FD324F9DF3D3E2DE957A4F62ED768F24C557662EDA3715937D0D8FBE19A60CD5C08D9E6209A0EB</a:t>
            </a:r>
            <a:endParaRPr kumimoji="0" lang="en-US" sz="705" b="0" i="0" u="none" strike="noStrike" kern="0" cap="none" spc="0" normalizeH="0" baseline="0" noProof="0" dirty="0">
              <a:ln>
                <a:noFill/>
              </a:ln>
              <a:solidFill>
                <a:srgbClr val="FFFFFF"/>
              </a:solidFill>
              <a:effectLst/>
              <a:uLnTx/>
              <a:uFillTx/>
              <a:latin typeface="Arial" panose="020B0604020202020204"/>
              <a:ea typeface="阿里巴巴普惠体 2.0 55 Regular" panose="00020600040101010101" pitchFamily="18" charset="-122"/>
              <a:cs typeface="+mn-cs"/>
              <a:sym typeface="Helvetica Light"/>
            </a:endParaRPr>
          </a:p>
        </p:txBody>
      </p:sp>
      <p:pic>
        <p:nvPicPr>
          <p:cNvPr id="2" name="image 303"/>
          <p:cNvPicPr>
            <a:picLocks noChangeAspect="1"/>
          </p:cNvPicPr>
          <p:nvPr/>
        </p:nvPicPr>
        <p:blipFill>
          <a:blip r:embed="rId2"/>
          <a:srcRect/>
          <a:stretch>
            <a:fillRect/>
          </a:stretch>
        </p:blipFill>
        <p:spPr>
          <a:xfrm>
            <a:off x="2250900" y="3135742"/>
            <a:ext cx="4630293" cy="553974"/>
          </a:xfrm>
          <a:prstGeom prst="rect">
            <a:avLst/>
          </a:prstGeom>
        </p:spPr>
      </p:pic>
      <p:pic>
        <p:nvPicPr>
          <p:cNvPr id="4" name="image 305"/>
          <p:cNvPicPr>
            <a:picLocks noChangeAspect="1"/>
          </p:cNvPicPr>
          <p:nvPr/>
        </p:nvPicPr>
        <p:blipFill>
          <a:blip r:embed="rId3"/>
          <a:srcRect/>
          <a:stretch>
            <a:fillRect/>
          </a:stretch>
        </p:blipFill>
        <p:spPr>
          <a:xfrm>
            <a:off x="2092023" y="3791283"/>
            <a:ext cx="230505" cy="230505"/>
          </a:xfrm>
          <a:prstGeom prst="rect">
            <a:avLst/>
          </a:prstGeom>
        </p:spPr>
      </p:pic>
      <p:pic>
        <p:nvPicPr>
          <p:cNvPr id="6" name="image 306"/>
          <p:cNvPicPr>
            <a:picLocks noChangeAspect="1"/>
          </p:cNvPicPr>
          <p:nvPr/>
        </p:nvPicPr>
        <p:blipFill>
          <a:blip r:embed="rId4"/>
          <a:srcRect/>
          <a:stretch>
            <a:fillRect/>
          </a:stretch>
        </p:blipFill>
        <p:spPr>
          <a:xfrm>
            <a:off x="6881193" y="3791283"/>
            <a:ext cx="230505" cy="230505"/>
          </a:xfrm>
          <a:prstGeom prst="rect">
            <a:avLst/>
          </a:prstGeom>
        </p:spPr>
      </p:pic>
      <p:sp>
        <p:nvSpPr>
          <p:cNvPr id="7" name="Object 307"/>
          <p:cNvSpPr txBox="1"/>
          <p:nvPr/>
        </p:nvSpPr>
        <p:spPr>
          <a:xfrm>
            <a:off x="3998595" y="1472279"/>
            <a:ext cx="3385566" cy="1015651"/>
          </a:xfrm>
          <a:prstGeom prst="rect">
            <a:avLst/>
          </a:prstGeom>
          <a:blipFill dpi="0" rotWithShape="1">
            <a:blip r:embed="rId5"/>
            <a:srcRect/>
            <a:stretch>
              <a:fillRect/>
            </a:stretch>
          </a:blipFill>
        </p:spPr>
        <p:txBody>
          <a:bodyPr vert="horz" wrap="square" lIns="0" tIns="0" rIns="0" bIns="0" rtlCol="0" anchor="ctr" anchorCtr="0">
            <a:noAutofit/>
          </a:bodyPr>
          <a:lstStyle/>
          <a:p>
            <a:pPr algn="l">
              <a:lnSpc>
                <a:spcPct val="100000"/>
              </a:lnSpc>
            </a:pPr>
            <a:r>
              <a:rPr lang="zh-CN" altLang="en-US" sz="6600" dirty="0">
                <a:solidFill>
                  <a:srgbClr val="2254F4"/>
                </a:solidFill>
                <a:latin typeface="钉钉进步体" panose="00020600040101010101" pitchFamily="18" charset="-122"/>
                <a:ea typeface="钉钉进步体" panose="00020600040101010101" pitchFamily="18" charset="-122"/>
              </a:rPr>
              <a:t>解决方案</a:t>
            </a:r>
            <a:endParaRPr lang="zh-CN" altLang="en-US" sz="6600" dirty="0">
              <a:latin typeface="钉钉进步体" panose="00020600040101010101" pitchFamily="18" charset="-122"/>
              <a:ea typeface="钉钉进步体" panose="00020600040101010101" pitchFamily="18" charset="-122"/>
            </a:endParaRPr>
          </a:p>
        </p:txBody>
      </p:sp>
      <p:pic>
        <p:nvPicPr>
          <p:cNvPr id="9" name="image 309"/>
          <p:cNvPicPr>
            <a:picLocks noChangeAspect="1"/>
          </p:cNvPicPr>
          <p:nvPr/>
        </p:nvPicPr>
        <p:blipFill>
          <a:blip r:embed="rId6"/>
          <a:srcRect/>
          <a:stretch>
            <a:fillRect/>
          </a:stretch>
        </p:blipFill>
        <p:spPr>
          <a:xfrm>
            <a:off x="1699689" y="1245536"/>
            <a:ext cx="1122712" cy="1655159"/>
          </a:xfrm>
          <a:prstGeom prst="rect">
            <a:avLst/>
          </a:prstGeom>
        </p:spPr>
      </p:pic>
      <p:pic>
        <p:nvPicPr>
          <p:cNvPr id="10" name="image 3010"/>
          <p:cNvPicPr>
            <a:picLocks noChangeAspect="1"/>
          </p:cNvPicPr>
          <p:nvPr/>
        </p:nvPicPr>
        <p:blipFill>
          <a:blip r:embed="rId7"/>
          <a:srcRect/>
          <a:stretch>
            <a:fillRect/>
          </a:stretch>
        </p:blipFill>
        <p:spPr>
          <a:xfrm>
            <a:off x="1755219" y="1245536"/>
            <a:ext cx="1122712" cy="1655159"/>
          </a:xfrm>
          <a:prstGeom prst="rect">
            <a:avLst/>
          </a:prstGeom>
        </p:spPr>
      </p:pic>
      <p:pic>
        <p:nvPicPr>
          <p:cNvPr id="11" name="image 3011"/>
          <p:cNvPicPr>
            <a:picLocks noChangeAspect="1"/>
          </p:cNvPicPr>
          <p:nvPr/>
        </p:nvPicPr>
        <p:blipFill>
          <a:blip r:embed="rId8"/>
          <a:srcRect/>
          <a:stretch>
            <a:fillRect/>
          </a:stretch>
        </p:blipFill>
        <p:spPr>
          <a:xfrm>
            <a:off x="1810750" y="1245536"/>
            <a:ext cx="1122712" cy="1655159"/>
          </a:xfrm>
          <a:prstGeom prst="rect">
            <a:avLst/>
          </a:prstGeom>
        </p:spPr>
      </p:pic>
      <p:sp>
        <p:nvSpPr>
          <p:cNvPr id="13" name="Object 3013"/>
          <p:cNvSpPr txBox="1"/>
          <p:nvPr/>
        </p:nvSpPr>
        <p:spPr>
          <a:xfrm>
            <a:off x="2967263" y="925592"/>
            <a:ext cx="1490663" cy="2247900"/>
          </a:xfrm>
          <a:prstGeom prst="rect">
            <a:avLst/>
          </a:prstGeom>
        </p:spPr>
        <p:txBody>
          <a:bodyPr vert="horz" wrap="square" lIns="0" tIns="0" rIns="0" bIns="0" rtlCol="0" anchor="ctr" anchorCtr="0">
            <a:noAutofit/>
          </a:bodyPr>
          <a:lstStyle/>
          <a:p>
            <a:pPr algn="l">
              <a:lnSpc>
                <a:spcPct val="100000"/>
              </a:lnSpc>
            </a:pPr>
            <a:r>
              <a:rPr lang="en-US" altLang="zh-CN" sz="15000" b="1" dirty="0">
                <a:solidFill>
                  <a:srgbClr val="2254F4"/>
                </a:solidFill>
                <a:latin typeface="等线" panose="02010600030101010101" pitchFamily="2" charset="-122"/>
                <a:ea typeface="等线" panose="02010600030101010101" pitchFamily="2" charset="-122"/>
              </a:rPr>
              <a:t>3</a:t>
            </a:r>
            <a:endParaRPr lang="zh-CN" altLang="en-US" sz="15000" dirty="0">
              <a:latin typeface="等线" panose="02010600030101010101" pitchFamily="2" charset="-122"/>
              <a:ea typeface="等线" panose="02010600030101010101" pitchFamily="2" charset="-122"/>
            </a:endParaRPr>
          </a:p>
        </p:txBody>
      </p:sp>
      <p:sp>
        <p:nvSpPr>
          <p:cNvPr id="8" name="Object 304"/>
          <p:cNvSpPr txBox="1"/>
          <p:nvPr/>
        </p:nvSpPr>
        <p:spPr>
          <a:xfrm>
            <a:off x="2207186" y="3455659"/>
            <a:ext cx="4729627" cy="561975"/>
          </a:xfrm>
          <a:prstGeom prst="rect">
            <a:avLst/>
          </a:prstGeom>
        </p:spPr>
        <p:txBody>
          <a:bodyPr vert="horz" wrap="square" lIns="0" tIns="0" rIns="0" bIns="0" rtlCol="0" anchor="ctr" anchorCtr="0">
            <a:noAutofit/>
          </a:bodyPr>
          <a:lstStyle/>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逻辑筛选</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endPar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a:p>
            <a:pPr algn="ct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文本概括</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金融知识补充</a:t>
            </a:r>
            <a:r>
              <a:rPr lang="en-US" altLang="zh-CN"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a:t>
            </a:r>
            <a:r>
              <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rPr>
              <a:t>推理（指令跟随）</a:t>
            </a:r>
            <a:endParaRPr lang="zh-CN" altLang="en-US" sz="1600" b="1" dirty="0">
              <a:gradFill flip="none" rotWithShape="1">
                <a:gsLst>
                  <a:gs pos="100000">
                    <a:srgbClr val="0077F8"/>
                  </a:gs>
                  <a:gs pos="25000">
                    <a:srgbClr val="FF42B3"/>
                  </a:gs>
                </a:gsLst>
                <a:lin ang="2700000" scaled="1"/>
                <a:tileRect/>
              </a:gradFill>
              <a:latin typeface="钉钉进步体" panose="00020600040101010101" pitchFamily="18" charset="-122"/>
              <a:ea typeface="钉钉进步体" panose="00020600040101010101" pitchFamily="18"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730260" y="208221"/>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sym typeface="+mn-ea"/>
              </a:rPr>
              <a:t>方案提出</a:t>
            </a:r>
            <a:endParaRPr kumimoji="1" lang="zh-CN" altLang="en-US" sz="2400" b="0" i="0" u="none" strike="noStrike" kern="1200" cap="none" spc="0" normalizeH="0" baseline="0" noProof="0" dirty="0">
              <a:ln>
                <a:noFill/>
              </a:ln>
              <a:solidFill>
                <a:prstClr val="black"/>
              </a:solidFill>
              <a:effectLst/>
              <a:uLnTx/>
              <a:uFillTx/>
              <a:latin typeface="钉钉进步体" panose="00020600040101010101" pitchFamily="18" charset="-122"/>
              <a:ea typeface="钉钉进步体" panose="00020600040101010101" pitchFamily="18" charset="-122"/>
              <a:cs typeface="阿里巴巴普惠体 2.0 65 Medium" panose="00020600040101010101" pitchFamily="18" charset="-122"/>
              <a:sym typeface="+mn-ea"/>
            </a:endParaRPr>
          </a:p>
        </p:txBody>
      </p:sp>
      <p:pic>
        <p:nvPicPr>
          <p:cNvPr id="3" name="image 602"/>
          <p:cNvPicPr>
            <a:picLocks noChangeAspect="1"/>
          </p:cNvPicPr>
          <p:nvPr/>
        </p:nvPicPr>
        <p:blipFill>
          <a:blip r:embed="rId1"/>
          <a:srcRect/>
          <a:stretch>
            <a:fillRect/>
          </a:stretch>
        </p:blipFill>
        <p:spPr>
          <a:xfrm>
            <a:off x="1924050" y="1238250"/>
            <a:ext cx="5295900" cy="3190875"/>
          </a:xfrm>
          <a:prstGeom prst="rect">
            <a:avLst/>
          </a:prstGeom>
        </p:spPr>
      </p:pic>
      <p:pic>
        <p:nvPicPr>
          <p:cNvPr id="4" name="image 603"/>
          <p:cNvPicPr>
            <a:picLocks noChangeAspect="1"/>
          </p:cNvPicPr>
          <p:nvPr/>
        </p:nvPicPr>
        <p:blipFill>
          <a:blip r:embed="rId2"/>
          <a:srcRect/>
          <a:stretch>
            <a:fillRect/>
          </a:stretch>
        </p:blipFill>
        <p:spPr>
          <a:xfrm>
            <a:off x="3150775" y="2680621"/>
            <a:ext cx="1072896" cy="218504"/>
          </a:xfrm>
          <a:prstGeom prst="rect">
            <a:avLst/>
          </a:prstGeom>
        </p:spPr>
      </p:pic>
      <p:sp>
        <p:nvSpPr>
          <p:cNvPr id="5" name="Object 604"/>
          <p:cNvSpPr txBox="1"/>
          <p:nvPr/>
        </p:nvSpPr>
        <p:spPr>
          <a:xfrm>
            <a:off x="3154871" y="2633503"/>
            <a:ext cx="1057275" cy="219075"/>
          </a:xfrm>
          <a:prstGeom prst="rect">
            <a:avLst/>
          </a:prstGeom>
        </p:spPr>
        <p:txBody>
          <a:bodyPr vert="horz" wrap="square" lIns="0" tIns="24003" rIns="0" bIns="24003" rtlCol="0" anchor="ctr" anchorCtr="0">
            <a:noAutofit/>
          </a:bodyPr>
          <a:lstStyle/>
          <a:p>
            <a:pPr algn="ctr">
              <a:lnSpc>
                <a:spcPct val="100000"/>
              </a:lnSpc>
            </a:pPr>
            <a:r>
              <a:rPr lang="zh-CN" altLang="en-US" sz="1600" dirty="0">
                <a:solidFill>
                  <a:srgbClr val="2254F4"/>
                </a:solidFill>
                <a:latin typeface="钉钉进步体" panose="00020600040101010101" pitchFamily="18" charset="-122"/>
                <a:ea typeface="钉钉进步体" panose="00020600040101010101" pitchFamily="18" charset="-122"/>
              </a:rPr>
              <a:t>问题分析</a:t>
            </a:r>
            <a:endParaRPr lang="zh-CN" altLang="en-US" sz="1600" dirty="0">
              <a:solidFill>
                <a:srgbClr val="2254F4"/>
              </a:solidFill>
              <a:latin typeface="钉钉进步体" panose="00020600040101010101" pitchFamily="18" charset="-122"/>
              <a:ea typeface="钉钉进步体" panose="00020600040101010101" pitchFamily="18" charset="-122"/>
            </a:endParaRPr>
          </a:p>
        </p:txBody>
      </p:sp>
      <p:pic>
        <p:nvPicPr>
          <p:cNvPr id="6" name="image 605"/>
          <p:cNvPicPr>
            <a:picLocks noChangeAspect="1"/>
          </p:cNvPicPr>
          <p:nvPr/>
        </p:nvPicPr>
        <p:blipFill>
          <a:blip r:embed="rId2"/>
          <a:srcRect/>
          <a:stretch>
            <a:fillRect/>
          </a:stretch>
        </p:blipFill>
        <p:spPr>
          <a:xfrm>
            <a:off x="4942142" y="2680621"/>
            <a:ext cx="1072896" cy="218504"/>
          </a:xfrm>
          <a:prstGeom prst="rect">
            <a:avLst/>
          </a:prstGeom>
        </p:spPr>
      </p:pic>
      <p:sp>
        <p:nvSpPr>
          <p:cNvPr id="7" name="Object 606"/>
          <p:cNvSpPr txBox="1"/>
          <p:nvPr/>
        </p:nvSpPr>
        <p:spPr>
          <a:xfrm>
            <a:off x="4887118" y="2633503"/>
            <a:ext cx="1057275" cy="219075"/>
          </a:xfrm>
          <a:prstGeom prst="rect">
            <a:avLst/>
          </a:prstGeom>
        </p:spPr>
        <p:txBody>
          <a:bodyPr vert="horz" wrap="square" lIns="0" tIns="24003" rIns="0" bIns="24003" rtlCol="0" anchor="ctr" anchorCtr="0">
            <a:noAutofit/>
          </a:bodyPr>
          <a:lstStyle/>
          <a:p>
            <a:pPr algn="ctr">
              <a:lnSpc>
                <a:spcPct val="100000"/>
              </a:lnSpc>
            </a:pPr>
            <a:r>
              <a:rPr lang="zh-CN" altLang="en-US" sz="1600" dirty="0">
                <a:solidFill>
                  <a:srgbClr val="2254F4"/>
                </a:solidFill>
                <a:latin typeface="钉钉进步体" panose="00020600040101010101" pitchFamily="18" charset="-122"/>
                <a:ea typeface="钉钉进步体" panose="00020600040101010101" pitchFamily="18" charset="-122"/>
              </a:rPr>
              <a:t>方案设想</a:t>
            </a:r>
            <a:endParaRPr lang="zh-CN" altLang="en-US" sz="1600" dirty="0">
              <a:solidFill>
                <a:srgbClr val="2254F4"/>
              </a:solidFill>
              <a:latin typeface="钉钉进步体" panose="00020600040101010101" pitchFamily="18" charset="-122"/>
              <a:ea typeface="钉钉进步体" panose="00020600040101010101" pitchFamily="18" charset="-122"/>
            </a:endParaRPr>
          </a:p>
        </p:txBody>
      </p:sp>
      <p:pic>
        <p:nvPicPr>
          <p:cNvPr id="8" name="image 607"/>
          <p:cNvPicPr>
            <a:picLocks noChangeAspect="1"/>
          </p:cNvPicPr>
          <p:nvPr/>
        </p:nvPicPr>
        <p:blipFill>
          <a:blip r:embed="rId3"/>
          <a:srcRect/>
          <a:stretch>
            <a:fillRect/>
          </a:stretch>
        </p:blipFill>
        <p:spPr>
          <a:xfrm>
            <a:off x="178118" y="1446657"/>
            <a:ext cx="2195322" cy="183166"/>
          </a:xfrm>
          <a:prstGeom prst="rect">
            <a:avLst/>
          </a:prstGeom>
        </p:spPr>
      </p:pic>
      <p:sp>
        <p:nvSpPr>
          <p:cNvPr id="9" name="Object 608"/>
          <p:cNvSpPr txBox="1"/>
          <p:nvPr/>
        </p:nvSpPr>
        <p:spPr>
          <a:xfrm>
            <a:off x="1630374" y="1234567"/>
            <a:ext cx="759916" cy="190500"/>
          </a:xfrm>
          <a:prstGeom prst="rect">
            <a:avLst/>
          </a:prstGeom>
        </p:spPr>
        <p:txBody>
          <a:bodyPr vert="horz" wrap="square" lIns="0" tIns="0" rIns="0" bIns="0" rtlCol="0" anchor="ctr" anchorCtr="0">
            <a:noAutofit/>
          </a:bodyPr>
          <a:lstStyle/>
          <a:p>
            <a:pPr algn="r">
              <a:lnSpc>
                <a:spcPct val="100000"/>
              </a:lnSpc>
            </a:pPr>
            <a:r>
              <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应用场景</a:t>
            </a:r>
            <a:endParaRPr lang="en-US" altLang="zh-CN"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pic>
        <p:nvPicPr>
          <p:cNvPr id="10" name="image 609"/>
          <p:cNvPicPr>
            <a:picLocks noChangeAspect="1"/>
          </p:cNvPicPr>
          <p:nvPr/>
        </p:nvPicPr>
        <p:blipFill>
          <a:blip r:embed="rId4"/>
          <a:srcRect/>
          <a:stretch>
            <a:fillRect/>
          </a:stretch>
        </p:blipFill>
        <p:spPr>
          <a:xfrm>
            <a:off x="766477" y="1629918"/>
            <a:ext cx="1606868" cy="540353"/>
          </a:xfrm>
          <a:prstGeom prst="rect">
            <a:avLst/>
          </a:prstGeom>
        </p:spPr>
      </p:pic>
      <p:sp>
        <p:nvSpPr>
          <p:cNvPr id="11" name="Object 6010"/>
          <p:cNvSpPr txBox="1"/>
          <p:nvPr/>
        </p:nvSpPr>
        <p:spPr>
          <a:xfrm>
            <a:off x="254444" y="1462429"/>
            <a:ext cx="2138237" cy="796925"/>
          </a:xfrm>
          <a:prstGeom prst="rect">
            <a:avLst/>
          </a:prstGeom>
        </p:spPr>
        <p:txBody>
          <a:bodyPr vert="horz" wrap="square" lIns="0" tIns="0" rIns="0" bIns="0" rtlCol="0" anchor="t" anchorCtr="0">
            <a:noAutofit/>
          </a:bodyPr>
          <a:lstStyle/>
          <a:p>
            <a:pPr algn="r">
              <a:lnSpc>
                <a:spcPct val="115000"/>
              </a:lnSpc>
            </a:pP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rPr>
              <a:t>在金融领域中，</a:t>
            </a: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sym typeface="+mn-ea"/>
              </a:rPr>
              <a:t>规章制度，合规指南，合同，研报等</a:t>
            </a: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rPr>
              <a:t>长文本文档可能存在常识错误、矛盾、模糊，甚至漏洞，需要设计一套通用的检测模型自动识别问题，保障金融机构的稳健运行</a:t>
            </a:r>
            <a:r>
              <a:rPr lang="zh-CN" altLang="en-US" sz="900" dirty="0">
                <a:solidFill>
                  <a:srgbClr val="404040">
                    <a:alpha val="80000"/>
                  </a:srgbClr>
                </a:solidFill>
                <a:latin typeface="等线" panose="02010600030101010101" pitchFamily="2" charset="-122"/>
                <a:ea typeface="等线" panose="02010600030101010101" pitchFamily="2" charset="-122"/>
              </a:rPr>
              <a:t>。</a:t>
            </a:r>
            <a:endParaRPr lang="zh-CN" altLang="en-US" sz="900" dirty="0">
              <a:latin typeface="等线" panose="02010600030101010101" pitchFamily="2" charset="-122"/>
              <a:ea typeface="等线" panose="02010600030101010101" pitchFamily="2" charset="-122"/>
            </a:endParaRPr>
          </a:p>
        </p:txBody>
      </p:sp>
      <p:pic>
        <p:nvPicPr>
          <p:cNvPr id="12" name="image 6011"/>
          <p:cNvPicPr>
            <a:picLocks noChangeAspect="1"/>
          </p:cNvPicPr>
          <p:nvPr/>
        </p:nvPicPr>
        <p:blipFill>
          <a:blip r:embed="rId5"/>
          <a:srcRect/>
          <a:stretch>
            <a:fillRect/>
          </a:stretch>
        </p:blipFill>
        <p:spPr>
          <a:xfrm>
            <a:off x="810768" y="2487453"/>
            <a:ext cx="1260158" cy="183166"/>
          </a:xfrm>
          <a:prstGeom prst="rect">
            <a:avLst/>
          </a:prstGeom>
        </p:spPr>
      </p:pic>
      <p:sp>
        <p:nvSpPr>
          <p:cNvPr id="13" name="Object 6012"/>
          <p:cNvSpPr txBox="1"/>
          <p:nvPr/>
        </p:nvSpPr>
        <p:spPr>
          <a:xfrm>
            <a:off x="822833" y="2443003"/>
            <a:ext cx="1247775" cy="190500"/>
          </a:xfrm>
          <a:prstGeom prst="rect">
            <a:avLst/>
          </a:prstGeom>
        </p:spPr>
        <p:txBody>
          <a:bodyPr vert="horz" wrap="square" lIns="0" tIns="0" rIns="0" bIns="0" rtlCol="0" anchor="ctr" anchorCtr="0">
            <a:noAutofit/>
          </a:bodyPr>
          <a:lstStyle/>
          <a:p>
            <a:pPr algn="r">
              <a:lnSpc>
                <a:spcPct val="100000"/>
              </a:lnSpc>
            </a:pPr>
            <a:r>
              <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任务目标</a:t>
            </a:r>
            <a:endPar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pic>
        <p:nvPicPr>
          <p:cNvPr id="14" name="image 6013"/>
          <p:cNvPicPr>
            <a:picLocks noChangeAspect="1"/>
          </p:cNvPicPr>
          <p:nvPr/>
        </p:nvPicPr>
        <p:blipFill>
          <a:blip r:embed="rId4"/>
          <a:srcRect/>
          <a:stretch>
            <a:fillRect/>
          </a:stretch>
        </p:blipFill>
        <p:spPr>
          <a:xfrm>
            <a:off x="464058" y="2670715"/>
            <a:ext cx="1606868" cy="540353"/>
          </a:xfrm>
          <a:prstGeom prst="rect">
            <a:avLst/>
          </a:prstGeom>
        </p:spPr>
      </p:pic>
      <p:sp>
        <p:nvSpPr>
          <p:cNvPr id="15" name="Object 6014"/>
          <p:cNvSpPr txBox="1"/>
          <p:nvPr/>
        </p:nvSpPr>
        <p:spPr>
          <a:xfrm>
            <a:off x="254444" y="2651347"/>
            <a:ext cx="1858836" cy="702310"/>
          </a:xfrm>
          <a:prstGeom prst="rect">
            <a:avLst/>
          </a:prstGeom>
        </p:spPr>
        <p:txBody>
          <a:bodyPr vert="horz" wrap="square" lIns="0" tIns="0" rIns="0" bIns="0" rtlCol="0" anchor="t" anchorCtr="0">
            <a:noAutofit/>
          </a:bodyPr>
          <a:lstStyle/>
          <a:p>
            <a:pPr algn="r">
              <a:lnSpc>
                <a:spcPct val="115000"/>
              </a:lnSpc>
            </a:pP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rPr>
              <a:t>设计算法，理解长文本中的矛盾和漏洞，识别出文档中的问题句子，或者存在矛盾的问题句子对，以标点符号或换行符为切割点。</a:t>
            </a:r>
            <a:endPar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endParaRPr>
          </a:p>
        </p:txBody>
      </p:sp>
      <p:pic>
        <p:nvPicPr>
          <p:cNvPr id="17" name="image 6015"/>
          <p:cNvPicPr>
            <a:picLocks noChangeAspect="1"/>
          </p:cNvPicPr>
          <p:nvPr/>
        </p:nvPicPr>
        <p:blipFill>
          <a:blip r:embed="rId3"/>
          <a:srcRect/>
          <a:stretch>
            <a:fillRect/>
          </a:stretch>
        </p:blipFill>
        <p:spPr>
          <a:xfrm>
            <a:off x="1732650" y="3580066"/>
            <a:ext cx="776553" cy="183166"/>
          </a:xfrm>
          <a:prstGeom prst="rect">
            <a:avLst/>
          </a:prstGeom>
        </p:spPr>
      </p:pic>
      <p:sp>
        <p:nvSpPr>
          <p:cNvPr id="19" name="Object 6016"/>
          <p:cNvSpPr txBox="1"/>
          <p:nvPr/>
        </p:nvSpPr>
        <p:spPr>
          <a:xfrm>
            <a:off x="1554947" y="3580067"/>
            <a:ext cx="835343" cy="190500"/>
          </a:xfrm>
          <a:prstGeom prst="rect">
            <a:avLst/>
          </a:prstGeom>
        </p:spPr>
        <p:txBody>
          <a:bodyPr vert="horz" wrap="square" lIns="0" tIns="0" rIns="0" bIns="0" rtlCol="0" anchor="ctr" anchorCtr="0">
            <a:noAutofit/>
          </a:bodyPr>
          <a:lstStyle/>
          <a:p>
            <a:pPr algn="r">
              <a:lnSpc>
                <a:spcPct val="100000"/>
              </a:lnSpc>
            </a:pPr>
            <a:r>
              <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任务分析</a:t>
            </a:r>
            <a:endPar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pic>
        <p:nvPicPr>
          <p:cNvPr id="20" name="image 6017"/>
          <p:cNvPicPr>
            <a:picLocks noChangeAspect="1"/>
          </p:cNvPicPr>
          <p:nvPr/>
        </p:nvPicPr>
        <p:blipFill>
          <a:blip r:embed="rId4"/>
          <a:srcRect/>
          <a:stretch>
            <a:fillRect/>
          </a:stretch>
        </p:blipFill>
        <p:spPr>
          <a:xfrm>
            <a:off x="766477" y="3763328"/>
            <a:ext cx="1606868" cy="540353"/>
          </a:xfrm>
          <a:prstGeom prst="rect">
            <a:avLst/>
          </a:prstGeom>
        </p:spPr>
      </p:pic>
      <p:sp>
        <p:nvSpPr>
          <p:cNvPr id="21" name="Object 6018"/>
          <p:cNvSpPr txBox="1"/>
          <p:nvPr/>
        </p:nvSpPr>
        <p:spPr>
          <a:xfrm>
            <a:off x="254444" y="3800690"/>
            <a:ext cx="2138238" cy="813481"/>
          </a:xfrm>
          <a:prstGeom prst="rect">
            <a:avLst/>
          </a:prstGeom>
        </p:spPr>
        <p:txBody>
          <a:bodyPr vert="horz" wrap="square" lIns="0" tIns="0" rIns="0" bIns="0" rtlCol="0" anchor="t" anchorCtr="0">
            <a:noAutofit/>
          </a:bodyPr>
          <a:lstStyle/>
          <a:p>
            <a:pPr algn="r">
              <a:lnSpc>
                <a:spcPct val="115000"/>
              </a:lnSpc>
            </a:pP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rPr>
              <a:t>对文本数据进行预处理，再用模型</a:t>
            </a: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sym typeface="+mn-ea"/>
              </a:rPr>
              <a:t>理解并识别</a:t>
            </a: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rPr>
              <a:t>在金融领域中各种类型的长文本中出所有的问题句子以及矛盾句子对，最终筛选输出文本中存在问题的句子以及存在矛盾的句子对。</a:t>
            </a:r>
            <a:endPar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endParaRPr>
          </a:p>
        </p:txBody>
      </p:sp>
      <p:pic>
        <p:nvPicPr>
          <p:cNvPr id="22" name="image 6019"/>
          <p:cNvPicPr>
            <a:picLocks noChangeAspect="1"/>
          </p:cNvPicPr>
          <p:nvPr/>
        </p:nvPicPr>
        <p:blipFill>
          <a:blip r:embed="rId3"/>
          <a:srcRect/>
          <a:stretch>
            <a:fillRect/>
          </a:stretch>
        </p:blipFill>
        <p:spPr>
          <a:xfrm>
            <a:off x="7021259" y="2456307"/>
            <a:ext cx="2195322" cy="183166"/>
          </a:xfrm>
          <a:prstGeom prst="rect">
            <a:avLst/>
          </a:prstGeom>
        </p:spPr>
      </p:pic>
      <p:sp>
        <p:nvSpPr>
          <p:cNvPr id="23" name="Object 6020"/>
          <p:cNvSpPr txBox="1"/>
          <p:nvPr/>
        </p:nvSpPr>
        <p:spPr>
          <a:xfrm>
            <a:off x="7020941" y="2443003"/>
            <a:ext cx="2181225" cy="190500"/>
          </a:xfrm>
          <a:prstGeom prst="rect">
            <a:avLst/>
          </a:prstGeom>
        </p:spPr>
        <p:txBody>
          <a:bodyPr vert="horz" wrap="square" lIns="0" tIns="0" rIns="0" bIns="0" rtlCol="0" anchor="ctr" anchorCtr="0">
            <a:noAutofit/>
          </a:bodyPr>
          <a:lstStyle/>
          <a:p>
            <a:pPr algn="l">
              <a:lnSpc>
                <a:spcPct val="100000"/>
              </a:lnSpc>
            </a:pPr>
            <a:r>
              <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以大模型为主的算法模型</a:t>
            </a:r>
            <a:endPar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pic>
        <p:nvPicPr>
          <p:cNvPr id="24" name="image 6021"/>
          <p:cNvPicPr>
            <a:picLocks noChangeAspect="1"/>
          </p:cNvPicPr>
          <p:nvPr/>
        </p:nvPicPr>
        <p:blipFill>
          <a:blip r:embed="rId4"/>
          <a:srcRect/>
          <a:stretch>
            <a:fillRect/>
          </a:stretch>
        </p:blipFill>
        <p:spPr>
          <a:xfrm>
            <a:off x="7021258" y="2639568"/>
            <a:ext cx="1606868" cy="540353"/>
          </a:xfrm>
          <a:prstGeom prst="rect">
            <a:avLst/>
          </a:prstGeom>
        </p:spPr>
      </p:pic>
      <p:sp>
        <p:nvSpPr>
          <p:cNvPr id="25" name="Object 6022"/>
          <p:cNvSpPr txBox="1"/>
          <p:nvPr/>
        </p:nvSpPr>
        <p:spPr>
          <a:xfrm>
            <a:off x="7022433" y="2654096"/>
            <a:ext cx="1867123" cy="800100"/>
          </a:xfrm>
          <a:prstGeom prst="rect">
            <a:avLst/>
          </a:prstGeom>
        </p:spPr>
        <p:txBody>
          <a:bodyPr vert="horz" wrap="square" lIns="0" tIns="0" rIns="0" bIns="0" rtlCol="0" anchor="t" anchorCtr="0">
            <a:noAutofit/>
          </a:bodyPr>
          <a:lstStyle/>
          <a:p>
            <a:pPr algn="l">
              <a:lnSpc>
                <a:spcPct val="115000"/>
              </a:lnSpc>
            </a:pP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rPr>
              <a:t>由于大语言模型的涌现现象使之对文本的理解能力强，我们的目标也是理解并识别文本中的错误句子，所以采用大语言模型以及prompt技术作为此次解题方案。</a:t>
            </a:r>
            <a:endPar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endParaRPr>
          </a:p>
        </p:txBody>
      </p:sp>
      <p:pic>
        <p:nvPicPr>
          <p:cNvPr id="26" name="image 6023"/>
          <p:cNvPicPr>
            <a:picLocks noChangeAspect="1"/>
          </p:cNvPicPr>
          <p:nvPr/>
        </p:nvPicPr>
        <p:blipFill>
          <a:blip r:embed="rId5"/>
          <a:srcRect/>
          <a:stretch>
            <a:fillRect/>
          </a:stretch>
        </p:blipFill>
        <p:spPr>
          <a:xfrm>
            <a:off x="6751066" y="1238408"/>
            <a:ext cx="1260158" cy="183166"/>
          </a:xfrm>
          <a:prstGeom prst="rect">
            <a:avLst/>
          </a:prstGeom>
        </p:spPr>
      </p:pic>
      <p:sp>
        <p:nvSpPr>
          <p:cNvPr id="27" name="Object 6024"/>
          <p:cNvSpPr txBox="1"/>
          <p:nvPr/>
        </p:nvSpPr>
        <p:spPr>
          <a:xfrm>
            <a:off x="6757257" y="1240523"/>
            <a:ext cx="1247775" cy="190500"/>
          </a:xfrm>
          <a:prstGeom prst="rect">
            <a:avLst/>
          </a:prstGeom>
        </p:spPr>
        <p:txBody>
          <a:bodyPr vert="horz" wrap="square" lIns="0" tIns="0" rIns="0" bIns="0" rtlCol="0" anchor="ctr" anchorCtr="0">
            <a:noAutofit/>
          </a:bodyPr>
          <a:lstStyle/>
          <a:p>
            <a:pPr algn="l">
              <a:lnSpc>
                <a:spcPct val="100000"/>
              </a:lnSpc>
            </a:pPr>
            <a:r>
              <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数据预处理</a:t>
            </a:r>
            <a:endPar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
        <p:nvSpPr>
          <p:cNvPr id="29" name="Object 6026"/>
          <p:cNvSpPr txBox="1"/>
          <p:nvPr/>
        </p:nvSpPr>
        <p:spPr>
          <a:xfrm>
            <a:off x="6751320" y="1461536"/>
            <a:ext cx="2138236" cy="574066"/>
          </a:xfrm>
          <a:prstGeom prst="rect">
            <a:avLst/>
          </a:prstGeom>
        </p:spPr>
        <p:txBody>
          <a:bodyPr vert="horz" wrap="square" lIns="0" tIns="0" rIns="0" bIns="0" rtlCol="0" anchor="t" anchorCtr="0">
            <a:noAutofit/>
          </a:bodyPr>
          <a:lstStyle/>
          <a:p>
            <a:pPr algn="l">
              <a:lnSpc>
                <a:spcPct val="115000"/>
              </a:lnSpc>
            </a:pP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rPr>
              <a:t>对给出的长文本数据进行分句或分段操作，设计机制模型，以问题类型对句子模式匹配并标记可能出现的问题类型。</a:t>
            </a:r>
            <a:endPar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endParaRPr>
          </a:p>
        </p:txBody>
      </p:sp>
      <p:pic>
        <p:nvPicPr>
          <p:cNvPr id="30" name="image 6027"/>
          <p:cNvPicPr>
            <a:picLocks noChangeAspect="1"/>
          </p:cNvPicPr>
          <p:nvPr/>
        </p:nvPicPr>
        <p:blipFill>
          <a:blip r:embed="rId3"/>
          <a:srcRect/>
          <a:stretch>
            <a:fillRect/>
          </a:stretch>
        </p:blipFill>
        <p:spPr>
          <a:xfrm>
            <a:off x="6897434" y="3580066"/>
            <a:ext cx="2195322" cy="183166"/>
          </a:xfrm>
          <a:prstGeom prst="rect">
            <a:avLst/>
          </a:prstGeom>
        </p:spPr>
      </p:pic>
      <p:sp>
        <p:nvSpPr>
          <p:cNvPr id="31" name="Object 6028"/>
          <p:cNvSpPr txBox="1"/>
          <p:nvPr/>
        </p:nvSpPr>
        <p:spPr>
          <a:xfrm>
            <a:off x="6784657" y="3573145"/>
            <a:ext cx="2181225" cy="190500"/>
          </a:xfrm>
          <a:prstGeom prst="rect">
            <a:avLst/>
          </a:prstGeom>
        </p:spPr>
        <p:txBody>
          <a:bodyPr vert="horz" wrap="square" lIns="0" tIns="0" rIns="0" bIns="0" rtlCol="0" anchor="ctr" anchorCtr="0">
            <a:noAutofit/>
          </a:bodyPr>
          <a:lstStyle/>
          <a:p>
            <a:pPr algn="l">
              <a:lnSpc>
                <a:spcPct val="100000"/>
              </a:lnSpc>
            </a:pPr>
            <a:r>
              <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集成多</a:t>
            </a:r>
            <a:r>
              <a:rPr lang="en-US" altLang="zh-CN"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LLM</a:t>
            </a:r>
            <a:endParaRPr lang="zh-CN" altLang="en-US" sz="1050" dirty="0">
              <a:solidFill>
                <a:srgbClr val="2254F4"/>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pic>
        <p:nvPicPr>
          <p:cNvPr id="32" name="image 6029"/>
          <p:cNvPicPr>
            <a:picLocks noChangeAspect="1"/>
          </p:cNvPicPr>
          <p:nvPr/>
        </p:nvPicPr>
        <p:blipFill>
          <a:blip r:embed="rId4"/>
          <a:srcRect/>
          <a:stretch>
            <a:fillRect/>
          </a:stretch>
        </p:blipFill>
        <p:spPr>
          <a:xfrm>
            <a:off x="6897433" y="3763328"/>
            <a:ext cx="1606868" cy="540353"/>
          </a:xfrm>
          <a:prstGeom prst="rect">
            <a:avLst/>
          </a:prstGeom>
        </p:spPr>
      </p:pic>
      <p:sp>
        <p:nvSpPr>
          <p:cNvPr id="33" name="Object 6030"/>
          <p:cNvSpPr txBox="1"/>
          <p:nvPr/>
        </p:nvSpPr>
        <p:spPr>
          <a:xfrm>
            <a:off x="6783705" y="3796316"/>
            <a:ext cx="2105851" cy="751758"/>
          </a:xfrm>
          <a:prstGeom prst="rect">
            <a:avLst/>
          </a:prstGeom>
        </p:spPr>
        <p:txBody>
          <a:bodyPr vert="horz" wrap="square" lIns="0" tIns="0" rIns="0" bIns="0" rtlCol="0" anchor="t" anchorCtr="0">
            <a:noAutofit/>
          </a:bodyPr>
          <a:lstStyle/>
          <a:p>
            <a:pPr algn="l">
              <a:lnSpc>
                <a:spcPct val="115000"/>
              </a:lnSpc>
            </a:pP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rPr>
              <a:t>由于我们没有找到高质量，覆盖法规、标书、保险条例的数据集进行微调任务，所以采用多个</a:t>
            </a:r>
            <a:r>
              <a:rPr lang="en-US" altLang="zh-CN" sz="900" dirty="0">
                <a:solidFill>
                  <a:srgbClr val="404040">
                    <a:alpha val="80000"/>
                  </a:srgbClr>
                </a:solidFill>
                <a:latin typeface="方正颜宋简体_准" panose="02000000000000000000" pitchFamily="2" charset="-122"/>
                <a:ea typeface="方正颜宋简体_准" panose="02000000000000000000" pitchFamily="2" charset="-122"/>
              </a:rPr>
              <a:t>LLM</a:t>
            </a:r>
            <a:r>
              <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rPr>
              <a:t>分工完成任务，以提高识别精度。</a:t>
            </a:r>
            <a:endParaRPr lang="zh-CN" altLang="en-US" sz="900" dirty="0">
              <a:solidFill>
                <a:srgbClr val="404040">
                  <a:alpha val="80000"/>
                </a:srgbClr>
              </a:solidFill>
              <a:latin typeface="方正颜宋简体_准" panose="02000000000000000000" pitchFamily="2" charset="-122"/>
              <a:ea typeface="方正颜宋简体_准" panose="02000000000000000000"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395288" y="777574"/>
            <a:ext cx="8368808" cy="3994499"/>
          </a:xfrm>
          <a:prstGeom prst="rect">
            <a:avLst/>
          </a:prstGeom>
          <a:gradFill>
            <a:gsLst>
              <a:gs pos="1000">
                <a:schemeClr val="bg1">
                  <a:alpha val="8000"/>
                </a:schemeClr>
              </a:gs>
              <a:gs pos="73000">
                <a:schemeClr val="bg1">
                  <a:alpha val="13000"/>
                </a:schemeClr>
              </a:gs>
              <a:gs pos="100000">
                <a:schemeClr val="bg1">
                  <a:alpha val="0"/>
                </a:schemeClr>
              </a:gs>
            </a:gsLst>
            <a:lin ang="5400000" scaled="1"/>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p:spPr>
        <p:txBody>
          <a:bodyPr wrap="square" rtlCol="0" anchor="ctr"/>
          <a:lstStyle/>
          <a:p>
            <a:pPr marL="0" marR="0" lvl="0" indent="0" algn="l" defTabSz="309880" rtl="0" eaLnBrk="1" fontAlgn="auto" latinLnBrk="0" hangingPunct="0">
              <a:lnSpc>
                <a:spcPct val="100000"/>
              </a:lnSpc>
              <a:spcBef>
                <a:spcPts val="0"/>
              </a:spcBef>
              <a:spcAft>
                <a:spcPts val="0"/>
              </a:spcAft>
              <a:buClrTx/>
              <a:buSzTx/>
              <a:buFontTx/>
              <a:buNone/>
              <a:defRPr/>
            </a:pPr>
            <a:endParaRPr kumimoji="0" lang="zh-CN" altLang="en-US" sz="1050" b="0" i="0" u="none" strike="noStrike" kern="0" cap="none" spc="100" normalizeH="0" baseline="0" noProof="0" dirty="0">
              <a:ln>
                <a:noFill/>
              </a:ln>
              <a:solidFill>
                <a:prstClr val="white"/>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18" name="矩形: 圆角 17"/>
          <p:cNvSpPr/>
          <p:nvPr/>
        </p:nvSpPr>
        <p:spPr>
          <a:xfrm>
            <a:off x="388336" y="4534250"/>
            <a:ext cx="8367328" cy="39600"/>
          </a:xfrm>
          <a:prstGeom prst="roundRect">
            <a:avLst>
              <a:gd name="adj" fmla="val 0"/>
            </a:avLst>
          </a:prstGeom>
          <a:gradFill flip="none" rotWithShape="1">
            <a:gsLst>
              <a:gs pos="100000">
                <a:srgbClr val="1677FF"/>
              </a:gs>
              <a:gs pos="0">
                <a:srgbClr val="2799FE">
                  <a:lumMod val="80000"/>
                  <a:lumOff val="20000"/>
                </a:srgbClr>
              </a:gs>
            </a:gsLst>
            <a:lin ang="10800000" scaled="1"/>
            <a:tileRect/>
          </a:gradFill>
          <a:ln w="12700" cap="flat" cmpd="sng" algn="ctr">
            <a:noFill/>
            <a:prstDash val="solid"/>
          </a:ln>
          <a:effectLst/>
        </p:spPr>
        <p:txBody>
          <a:bodyPr wrap="square" rtlCol="0" anchor="ctr"/>
          <a:lstStyle/>
          <a:p>
            <a:pPr marL="0" marR="0" lvl="0" indent="0" algn="ctr" defTabSz="309880" rtl="0" eaLnBrk="1" fontAlgn="auto" latinLnBrk="0" hangingPunct="0">
              <a:lnSpc>
                <a:spcPct val="100000"/>
              </a:lnSpc>
              <a:spcBef>
                <a:spcPts val="0"/>
              </a:spcBef>
              <a:spcAft>
                <a:spcPts val="0"/>
              </a:spcAft>
              <a:buClrTx/>
              <a:buSzTx/>
              <a:buFontTx/>
              <a:buNone/>
              <a:defRPr/>
            </a:pPr>
            <a:endParaRPr kumimoji="0" lang="zh-CN" altLang="en-US" sz="1100" i="0" u="none" strike="noStrike" kern="0" cap="none" spc="100" normalizeH="0" noProof="0" dirty="0">
              <a:ln>
                <a:noFill/>
              </a:ln>
              <a:solidFill>
                <a:schemeClr val="bg1"/>
              </a:solidFill>
              <a:effectLst/>
              <a:uLnTx/>
              <a:uFillTx/>
              <a:latin typeface="等线" panose="02010600030101010101" pitchFamily="2" charset="-122"/>
              <a:ea typeface="等线" panose="02010600030101010101" pitchFamily="2" charset="-122"/>
              <a:cs typeface="阿里巴巴普惠体 2.0 65 Medium" panose="00020600040101010101" pitchFamily="18" charset="-122"/>
              <a:sym typeface="Helvetica Light"/>
            </a:endParaRPr>
          </a:p>
        </p:txBody>
      </p:sp>
      <p:sp>
        <p:nvSpPr>
          <p:cNvPr id="2" name="标题 1"/>
          <p:cNvSpPr txBox="1"/>
          <p:nvPr/>
        </p:nvSpPr>
        <p:spPr>
          <a:xfrm>
            <a:off x="730260" y="208221"/>
            <a:ext cx="7391400" cy="425450"/>
          </a:xfrm>
          <a:prstGeom prst="rect">
            <a:avLst/>
          </a:prstGeom>
        </p:spPr>
        <p:txBody>
          <a:bodyPr vert="horz" lIns="34290" tIns="17145" rIns="34290" bIns="17145"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defRPr/>
            </a:pPr>
            <a:r>
              <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rPr>
              <a:t>方案迭代</a:t>
            </a:r>
            <a:endParaRPr kumimoji="1" lang="zh-CN" altLang="en-US" sz="2400" dirty="0">
              <a:solidFill>
                <a:prstClr val="black"/>
              </a:solidFill>
              <a:latin typeface="钉钉进步体" panose="00020600040101010101" pitchFamily="18" charset="-122"/>
              <a:ea typeface="钉钉进步体" panose="00020600040101010101" pitchFamily="18" charset="-122"/>
              <a:cs typeface="阿里巴巴普惠体 2.0 65 Medium" panose="00020600040101010101" pitchFamily="18" charset="-122"/>
            </a:endParaRPr>
          </a:p>
        </p:txBody>
      </p:sp>
      <p:sp>
        <p:nvSpPr>
          <p:cNvPr id="21" name="Object 14018"/>
          <p:cNvSpPr txBox="1"/>
          <p:nvPr/>
        </p:nvSpPr>
        <p:spPr>
          <a:xfrm>
            <a:off x="629602" y="3602122"/>
            <a:ext cx="1352550" cy="447675"/>
          </a:xfrm>
          <a:prstGeom prst="rect">
            <a:avLst/>
          </a:prstGeom>
        </p:spPr>
        <p:txBody>
          <a:bodyPr vert="horz" wrap="square" lIns="0" tIns="35100" rIns="0" bIns="35100" rtlCol="0" anchor="t" anchorCtr="0">
            <a:noAutofit/>
          </a:bodyPr>
          <a:lstStyle/>
          <a:p>
            <a:pPr algn="l">
              <a:lnSpc>
                <a:spcPct val="100000"/>
              </a:lnSpc>
            </a:pPr>
            <a:endParaRPr lang="zh-CN" altLang="en-US" sz="2400" dirty="0">
              <a:latin typeface="等线" panose="02010600030101010101" pitchFamily="2" charset="-122"/>
              <a:ea typeface="等线" panose="02010600030101010101" pitchFamily="2" charset="-122"/>
            </a:endParaRPr>
          </a:p>
        </p:txBody>
      </p:sp>
      <p:sp>
        <p:nvSpPr>
          <p:cNvPr id="15" name="矩形: 圆角 14"/>
          <p:cNvSpPr/>
          <p:nvPr/>
        </p:nvSpPr>
        <p:spPr>
          <a:xfrm>
            <a:off x="4484445" y="1205213"/>
            <a:ext cx="3979469" cy="1384288"/>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5" name="Object 14022"/>
          <p:cNvSpPr txBox="1"/>
          <p:nvPr>
            <p:custDataLst>
              <p:tags r:id="rId1"/>
            </p:custDataLst>
          </p:nvPr>
        </p:nvSpPr>
        <p:spPr>
          <a:xfrm>
            <a:off x="4658512" y="1645947"/>
            <a:ext cx="3673730" cy="837831"/>
          </a:xfrm>
          <a:prstGeom prst="rect">
            <a:avLst/>
          </a:prstGeom>
        </p:spPr>
        <p:txBody>
          <a:bodyPr vert="horz" wrap="square" lIns="0" tIns="35100" rIns="0" bIns="35100" rtlCol="0" anchor="t" anchorCtr="0">
            <a:noAutofit/>
          </a:bodyPr>
          <a:lstStyle/>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通义金融</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14B是专为金融领域训练的大语言模型，我们首选用此模型对文本进行问题句子的识别。</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endParaRPr>
          </a:p>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在这个版本的方案中，我们设置了一套通用的提示词模板，在</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rPr>
              <a:t>prompt</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rPr>
              <a:t>中对每种错误给出定义，遍历文档获取识别结果。</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endParaRPr>
          </a:p>
        </p:txBody>
      </p:sp>
      <p:sp>
        <p:nvSpPr>
          <p:cNvPr id="7" name="矩形: 圆角 6"/>
          <p:cNvSpPr/>
          <p:nvPr/>
        </p:nvSpPr>
        <p:spPr>
          <a:xfrm>
            <a:off x="3716121" y="2780145"/>
            <a:ext cx="4747793" cy="1384288"/>
          </a:xfrm>
          <a:prstGeom prst="roundRect">
            <a:avLst>
              <a:gd name="adj" fmla="val 9979"/>
            </a:avLst>
          </a:prstGeom>
          <a:solidFill>
            <a:srgbClr val="FBFCFF"/>
          </a:solidFill>
          <a:ln w="12700" cap="flat" cmpd="sng" algn="ctr">
            <a:gradFill>
              <a:gsLst>
                <a:gs pos="1000">
                  <a:schemeClr val="bg1"/>
                </a:gs>
                <a:gs pos="73000">
                  <a:schemeClr val="bg1">
                    <a:alpha val="43000"/>
                  </a:schemeClr>
                </a:gs>
                <a:gs pos="100000">
                  <a:schemeClr val="bg1">
                    <a:alpha val="0"/>
                  </a:schemeClr>
                </a:gs>
              </a:gsLst>
              <a:lin ang="5400000" scaled="1"/>
            </a:gradFill>
            <a:prstDash val="solid"/>
          </a:ln>
          <a:effectLst>
            <a:glow rad="63500">
              <a:schemeClr val="accent2">
                <a:satMod val="175000"/>
                <a:alpha val="40000"/>
              </a:schemeClr>
            </a:glow>
            <a:outerShdw blurRad="50800" dist="38100" dir="2700000" sx="101000" sy="101000" algn="tl" rotWithShape="0">
              <a:srgbClr val="C7D6FD"/>
            </a:outerShdw>
          </a:effectLst>
        </p:spPr>
        <p:txBody>
          <a:bodyPr wrap="square" rtlCol="0" anchor="ctr"/>
          <a:lstStyle/>
          <a:p>
            <a:pPr algn="l"/>
            <a:endParaRPr lang="zh-CN" altLang="en-US"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endParaRPr>
          </a:p>
        </p:txBody>
      </p:sp>
      <p:sp>
        <p:nvSpPr>
          <p:cNvPr id="27" name="Object 14024"/>
          <p:cNvSpPr txBox="1"/>
          <p:nvPr>
            <p:custDataLst>
              <p:tags r:id="rId2"/>
            </p:custDataLst>
          </p:nvPr>
        </p:nvSpPr>
        <p:spPr>
          <a:xfrm>
            <a:off x="3890188" y="2855467"/>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存在问题：</a:t>
            </a:r>
            <a:endParaRPr lang="zh-CN" altLang="en-US" sz="1600" dirty="0">
              <a:solidFill>
                <a:srgbClr val="2254F4"/>
              </a:solidFill>
              <a:latin typeface="钉钉进步体" panose="00020600040101010101" pitchFamily="18" charset="-122"/>
              <a:ea typeface="钉钉进步体" panose="00020600040101010101" pitchFamily="18" charset="-122"/>
            </a:endParaRPr>
          </a:p>
        </p:txBody>
      </p:sp>
      <p:sp>
        <p:nvSpPr>
          <p:cNvPr id="29" name="Object 14026"/>
          <p:cNvSpPr txBox="1"/>
          <p:nvPr>
            <p:custDataLst>
              <p:tags r:id="rId3"/>
            </p:custDataLst>
          </p:nvPr>
        </p:nvSpPr>
        <p:spPr>
          <a:xfrm>
            <a:off x="3890188" y="3196661"/>
            <a:ext cx="4390618" cy="1066800"/>
          </a:xfrm>
          <a:prstGeom prst="rect">
            <a:avLst/>
          </a:prstGeom>
        </p:spPr>
        <p:txBody>
          <a:bodyPr vert="horz" wrap="square" lIns="0" tIns="35100" rIns="0" bIns="35100" rtlCol="0" anchor="t" anchorCtr="0">
            <a:noAutofit/>
          </a:bodyPr>
          <a:lstStyle/>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1：通义金融的指令跟随能力略差，无法同时输出两种格式的答案（问题句子</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&amp;</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矛盾句子对），并且无法保持按照给定的</a:t>
            </a:r>
            <a:r>
              <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Json</a:t>
            </a: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模板进行输出。</a:t>
            </a:r>
            <a:endParaRPr lang="en-US" altLang="zh-CN"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a:p>
            <a:pPr algn="l">
              <a:lnSpc>
                <a:spcPct val="115000"/>
              </a:lnSpc>
            </a:pPr>
            <a:r>
              <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rPr>
              <a:t>2：采用通用的prompt模板并对八种错误类型给出定义的方式让大语言模型出现了幻觉现象，混淆不同错误类型并且极易误判。</a:t>
            </a:r>
            <a:endParaRPr lang="zh-CN" altLang="en-US" sz="1000" dirty="0">
              <a:solidFill>
                <a:srgbClr val="404040">
                  <a:alpha val="80000"/>
                </a:srgbClr>
              </a:solidFill>
              <a:latin typeface="方正颜宋简体_准" panose="02000000000000000000" pitchFamily="2" charset="-122"/>
              <a:ea typeface="方正颜宋简体_准" panose="02000000000000000000" pitchFamily="2" charset="-122"/>
              <a:cs typeface="方正颜宋简体_准" panose="02000000000000000000" pitchFamily="2" charset="-122"/>
            </a:endParaRPr>
          </a:p>
        </p:txBody>
      </p:sp>
      <p:sp>
        <p:nvSpPr>
          <p:cNvPr id="17" name="Object 14024"/>
          <p:cNvSpPr txBox="1"/>
          <p:nvPr>
            <p:custDataLst>
              <p:tags r:id="rId4"/>
            </p:custDataLst>
          </p:nvPr>
        </p:nvSpPr>
        <p:spPr>
          <a:xfrm>
            <a:off x="4658512" y="1280535"/>
            <a:ext cx="1695450" cy="323850"/>
          </a:xfrm>
          <a:prstGeom prst="rect">
            <a:avLst/>
          </a:prstGeom>
        </p:spPr>
        <p:txBody>
          <a:bodyPr vert="horz" wrap="square" lIns="0" tIns="35100" rIns="0" bIns="35100" rtlCol="0" anchor="t" anchorCtr="0">
            <a:noAutofit/>
          </a:bodyPr>
          <a:lstStyle/>
          <a:p>
            <a:pPr algn="l">
              <a:lnSpc>
                <a:spcPct val="115000"/>
              </a:lnSpc>
            </a:pPr>
            <a:r>
              <a:rPr lang="zh-CN" altLang="en-US" sz="1600" dirty="0">
                <a:solidFill>
                  <a:srgbClr val="2254F4"/>
                </a:solidFill>
                <a:latin typeface="钉钉进步体" panose="00020600040101010101" pitchFamily="18" charset="-122"/>
                <a:ea typeface="钉钉进步体" panose="00020600040101010101" pitchFamily="18" charset="-122"/>
              </a:rPr>
              <a:t>方案</a:t>
            </a:r>
            <a:r>
              <a:rPr lang="en-US" altLang="zh-CN" sz="1600" dirty="0">
                <a:solidFill>
                  <a:srgbClr val="2254F4"/>
                </a:solidFill>
                <a:latin typeface="钉钉进步体" panose="00020600040101010101" pitchFamily="18" charset="-122"/>
                <a:ea typeface="钉钉进步体" panose="00020600040101010101" pitchFamily="18" charset="-122"/>
              </a:rPr>
              <a:t>1.0</a:t>
            </a:r>
            <a:endParaRPr lang="en-US" altLang="zh-CN" sz="1600" dirty="0">
              <a:solidFill>
                <a:srgbClr val="2254F4"/>
              </a:solidFill>
              <a:latin typeface="钉钉进步体" panose="00020600040101010101" pitchFamily="18" charset="-122"/>
              <a:ea typeface="钉钉进步体" panose="00020600040101010101" pitchFamily="18" charset="-122"/>
            </a:endParaRPr>
          </a:p>
        </p:txBody>
      </p:sp>
      <p:pic>
        <p:nvPicPr>
          <p:cNvPr id="20" name="图片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1911" y="1019635"/>
            <a:ext cx="1992936" cy="3220373"/>
          </a:xfrm>
          <a:prstGeom prst="rect">
            <a:avLst/>
          </a:prstGeom>
        </p:spPr>
      </p:pic>
    </p:spTree>
  </p:cSld>
  <p:clrMapOvr>
    <a:masterClrMapping/>
  </p:clrMapOvr>
</p:sld>
</file>

<file path=ppt/tags/tag1.xml><?xml version="1.0" encoding="utf-8"?>
<p:tagLst xmlns:p="http://schemas.openxmlformats.org/presentationml/2006/main">
  <p:tag name="KSO_WM_DIAGRAM_VIRTUALLY_FRAME" val="{&quot;height&quot;:293.65,&quot;left&quot;:266.25,&quot;top&quot;:63.38661417322835,&quot;width&quot;:425.25}"/>
</p:tagLst>
</file>

<file path=ppt/tags/tag10.xml><?xml version="1.0" encoding="utf-8"?>
<p:tagLst xmlns:p="http://schemas.openxmlformats.org/presentationml/2006/main">
  <p:tag name="KSO_WM_DIAGRAM_VIRTUALLY_FRAME" val="{&quot;height&quot;:293.65,&quot;left&quot;:266.25,&quot;top&quot;:63.38661417322835,&quot;width&quot;:425.25}"/>
</p:tagLst>
</file>

<file path=ppt/tags/tag11.xml><?xml version="1.0" encoding="utf-8"?>
<p:tagLst xmlns:p="http://schemas.openxmlformats.org/presentationml/2006/main">
  <p:tag name="KSO_WM_DIAGRAM_VIRTUALLY_FRAME" val="{&quot;height&quot;:293.65,&quot;left&quot;:266.25,&quot;top&quot;:63.38661417322835,&quot;width&quot;:425.25}"/>
</p:tagLst>
</file>

<file path=ppt/tags/tag12.xml><?xml version="1.0" encoding="utf-8"?>
<p:tagLst xmlns:p="http://schemas.openxmlformats.org/presentationml/2006/main">
  <p:tag name="KSO_WM_DIAGRAM_VIRTUALLY_FRAME" val="{&quot;height&quot;:293.65,&quot;left&quot;:266.25,&quot;top&quot;:63.38661417322835,&quot;width&quot;:425.25}"/>
</p:tagLst>
</file>

<file path=ppt/tags/tag13.xml><?xml version="1.0" encoding="utf-8"?>
<p:tagLst xmlns:p="http://schemas.openxmlformats.org/presentationml/2006/main">
  <p:tag name="KSO_WM_DIAGRAM_VIRTUALLY_FRAME" val="{&quot;height&quot;:293.65,&quot;left&quot;:266.25,&quot;top&quot;:63.38661417322835,&quot;width&quot;:425.25}"/>
</p:tagLst>
</file>

<file path=ppt/tags/tag14.xml><?xml version="1.0" encoding="utf-8"?>
<p:tagLst xmlns:p="http://schemas.openxmlformats.org/presentationml/2006/main">
  <p:tag name="KSO_WM_DIAGRAM_VIRTUALLY_FRAME" val="{&quot;height&quot;:293.65,&quot;left&quot;:266.25,&quot;top&quot;:63.38661417322835,&quot;width&quot;:425.25}"/>
</p:tagLst>
</file>

<file path=ppt/tags/tag15.xml><?xml version="1.0" encoding="utf-8"?>
<p:tagLst xmlns:p="http://schemas.openxmlformats.org/presentationml/2006/main">
  <p:tag name="KSO_WM_DIAGRAM_VIRTUALLY_FRAME" val="{&quot;height&quot;:293.65,&quot;left&quot;:266.25,&quot;top&quot;:63.38661417322835,&quot;width&quot;:425.25}"/>
</p:tagLst>
</file>

<file path=ppt/tags/tag16.xml><?xml version="1.0" encoding="utf-8"?>
<p:tagLst xmlns:p="http://schemas.openxmlformats.org/presentationml/2006/main">
  <p:tag name="KSO_WM_DIAGRAM_VIRTUALLY_FRAME" val="{&quot;height&quot;:293.65,&quot;left&quot;:266.25,&quot;top&quot;:63.38661417322835,&quot;width&quot;:425.25}"/>
</p:tagLst>
</file>

<file path=ppt/tags/tag17.xml><?xml version="1.0" encoding="utf-8"?>
<p:tagLst xmlns:p="http://schemas.openxmlformats.org/presentationml/2006/main">
  <p:tag name="KSO_WM_DIAGRAM_VIRTUALLY_FRAME" val="{&quot;height&quot;:293.65,&quot;left&quot;:266.25,&quot;top&quot;:63.38661417322835,&quot;width&quot;:425.25}"/>
</p:tagLst>
</file>

<file path=ppt/tags/tag18.xml><?xml version="1.0" encoding="utf-8"?>
<p:tagLst xmlns:p="http://schemas.openxmlformats.org/presentationml/2006/main">
  <p:tag name="KSO_WM_DIAGRAM_VIRTUALLY_FRAME" val="{&quot;height&quot;:293.65,&quot;left&quot;:266.25,&quot;top&quot;:63.38661417322835,&quot;width&quot;:425.25}"/>
</p:tagLst>
</file>

<file path=ppt/tags/tag19.xml><?xml version="1.0" encoding="utf-8"?>
<p:tagLst xmlns:p="http://schemas.openxmlformats.org/presentationml/2006/main">
  <p:tag name="KSO_WM_DIAGRAM_VIRTUALLY_FRAME" val="{&quot;height&quot;:293.65,&quot;left&quot;:266.25,&quot;top&quot;:63.38661417322835,&quot;width&quot;:425.25}"/>
</p:tagLst>
</file>

<file path=ppt/tags/tag2.xml><?xml version="1.0" encoding="utf-8"?>
<p:tagLst xmlns:p="http://schemas.openxmlformats.org/presentationml/2006/main">
  <p:tag name="KSO_WM_DIAGRAM_VIRTUALLY_FRAME" val="{&quot;height&quot;:293.65,&quot;left&quot;:266.25,&quot;top&quot;:63.38661417322835,&quot;width&quot;:425.25}"/>
</p:tagLst>
</file>

<file path=ppt/tags/tag20.xml><?xml version="1.0" encoding="utf-8"?>
<p:tagLst xmlns:p="http://schemas.openxmlformats.org/presentationml/2006/main">
  <p:tag name="KSO_WM_DIAGRAM_VIRTUALLY_FRAME" val="{&quot;height&quot;:293.65,&quot;left&quot;:266.25,&quot;top&quot;:63.38661417322835,&quot;width&quot;:425.25}"/>
</p:tagLst>
</file>

<file path=ppt/tags/tag21.xml><?xml version="1.0" encoding="utf-8"?>
<p:tagLst xmlns:p="http://schemas.openxmlformats.org/presentationml/2006/main">
  <p:tag name="KSO_WM_DIAGRAM_VIRTUALLY_FRAME" val="{&quot;height&quot;:293.65,&quot;left&quot;:266.25,&quot;top&quot;:63.38661417322835,&quot;width&quot;:425.25}"/>
</p:tagLst>
</file>

<file path=ppt/tags/tag22.xml><?xml version="1.0" encoding="utf-8"?>
<p:tagLst xmlns:p="http://schemas.openxmlformats.org/presentationml/2006/main">
  <p:tag name="KSO_WM_DIAGRAM_VIRTUALLY_FRAME" val="{&quot;height&quot;:293.65,&quot;left&quot;:266.25,&quot;top&quot;:63.38661417322835,&quot;width&quot;:425.25}"/>
</p:tagLst>
</file>

<file path=ppt/tags/tag23.xml><?xml version="1.0" encoding="utf-8"?>
<p:tagLst xmlns:p="http://schemas.openxmlformats.org/presentationml/2006/main">
  <p:tag name="KSO_WM_DIAGRAM_VIRTUALLY_FRAME" val="{&quot;height&quot;:293.65,&quot;left&quot;:266.25,&quot;top&quot;:63.38661417322835,&quot;width&quot;:425.25}"/>
</p:tagLst>
</file>

<file path=ppt/tags/tag24.xml><?xml version="1.0" encoding="utf-8"?>
<p:tagLst xmlns:p="http://schemas.openxmlformats.org/presentationml/2006/main">
  <p:tag name="KSO_WM_DIAGRAM_VIRTUALLY_FRAME" val="{&quot;height&quot;:293.65,&quot;left&quot;:266.25,&quot;top&quot;:63.38661417322835,&quot;width&quot;:425.25}"/>
</p:tagLst>
</file>

<file path=ppt/tags/tag25.xml><?xml version="1.0" encoding="utf-8"?>
<p:tagLst xmlns:p="http://schemas.openxmlformats.org/presentationml/2006/main">
  <p:tag name="KSO_WM_DIAGRAM_VIRTUALLY_FRAME" val="{&quot;height&quot;:293.65,&quot;left&quot;:266.25,&quot;top&quot;:63.38661417322835,&quot;width&quot;:425.25}"/>
</p:tagLst>
</file>

<file path=ppt/tags/tag26.xml><?xml version="1.0" encoding="utf-8"?>
<p:tagLst xmlns:p="http://schemas.openxmlformats.org/presentationml/2006/main">
  <p:tag name="KSO_WM_DIAGRAM_VIRTUALLY_FRAME" val="{&quot;height&quot;:293.65,&quot;left&quot;:266.25,&quot;top&quot;:63.38661417322835,&quot;width&quot;:425.25}"/>
</p:tagLst>
</file>

<file path=ppt/tags/tag27.xml><?xml version="1.0" encoding="utf-8"?>
<p:tagLst xmlns:p="http://schemas.openxmlformats.org/presentationml/2006/main">
  <p:tag name="KSO_WM_DIAGRAM_VIRTUALLY_FRAME" val="{&quot;height&quot;:293.65,&quot;left&quot;:266.25,&quot;top&quot;:63.38661417322835,&quot;width&quot;:425.25}"/>
</p:tagLst>
</file>

<file path=ppt/tags/tag28.xml><?xml version="1.0" encoding="utf-8"?>
<p:tagLst xmlns:p="http://schemas.openxmlformats.org/presentationml/2006/main">
  <p:tag name="KSO_WM_DIAGRAM_VIRTUALLY_FRAME" val="{&quot;height&quot;:293.65,&quot;left&quot;:266.25,&quot;top&quot;:63.38661417322835,&quot;width&quot;:425.25}"/>
</p:tagLst>
</file>

<file path=ppt/tags/tag29.xml><?xml version="1.0" encoding="utf-8"?>
<p:tagLst xmlns:p="http://schemas.openxmlformats.org/presentationml/2006/main">
  <p:tag name="KSO_WM_DIAGRAM_VIRTUALLY_FRAME" val="{&quot;height&quot;:293.65,&quot;left&quot;:266.25,&quot;top&quot;:63.38661417322835,&quot;width&quot;:425.25}"/>
</p:tagLst>
</file>

<file path=ppt/tags/tag3.xml><?xml version="1.0" encoding="utf-8"?>
<p:tagLst xmlns:p="http://schemas.openxmlformats.org/presentationml/2006/main">
  <p:tag name="KSO_WM_DIAGRAM_VIRTUALLY_FRAME" val="{&quot;height&quot;:293.65,&quot;left&quot;:266.25,&quot;top&quot;:63.38661417322835,&quot;width&quot;:425.25}"/>
</p:tagLst>
</file>

<file path=ppt/tags/tag30.xml><?xml version="1.0" encoding="utf-8"?>
<p:tagLst xmlns:p="http://schemas.openxmlformats.org/presentationml/2006/main">
  <p:tag name="KSO_WM_DIAGRAM_VIRTUALLY_FRAME" val="{&quot;height&quot;:293.65,&quot;left&quot;:266.25,&quot;top&quot;:63.38661417322835,&quot;width&quot;:425.25}"/>
</p:tagLst>
</file>

<file path=ppt/tags/tag31.xml><?xml version="1.0" encoding="utf-8"?>
<p:tagLst xmlns:p="http://schemas.openxmlformats.org/presentationml/2006/main">
  <p:tag name="KSO_WM_DIAGRAM_VIRTUALLY_FRAME" val="{&quot;height&quot;:293.65,&quot;left&quot;:266.25,&quot;top&quot;:63.38661417322835,&quot;width&quot;:425.25}"/>
</p:tagLst>
</file>

<file path=ppt/tags/tag32.xml><?xml version="1.0" encoding="utf-8"?>
<p:tagLst xmlns:p="http://schemas.openxmlformats.org/presentationml/2006/main">
  <p:tag name="KSO_WM_DIAGRAM_VIRTUALLY_FRAME" val="{&quot;height&quot;:293.65,&quot;left&quot;:266.25,&quot;top&quot;:63.38661417322835,&quot;width&quot;:425.25}"/>
</p:tagLst>
</file>

<file path=ppt/tags/tag33.xml><?xml version="1.0" encoding="utf-8"?>
<p:tagLst xmlns:p="http://schemas.openxmlformats.org/presentationml/2006/main">
  <p:tag name="KSO_WM_DIAGRAM_VIRTUALLY_FRAME" val="{&quot;height&quot;:293.65,&quot;left&quot;:266.25,&quot;top&quot;:63.38661417322835,&quot;width&quot;:425.25}"/>
</p:tagLst>
</file>

<file path=ppt/tags/tag34.xml><?xml version="1.0" encoding="utf-8"?>
<p:tagLst xmlns:p="http://schemas.openxmlformats.org/presentationml/2006/main">
  <p:tag name="KSO_WM_DIAGRAM_VIRTUALLY_FRAME" val="{&quot;height&quot;:293.65,&quot;left&quot;:266.25,&quot;top&quot;:63.38661417322835,&quot;width&quot;:425.25}"/>
</p:tagLst>
</file>

<file path=ppt/tags/tag35.xml><?xml version="1.0" encoding="utf-8"?>
<p:tagLst xmlns:p="http://schemas.openxmlformats.org/presentationml/2006/main">
  <p:tag name="KSO_WM_DIAGRAM_VIRTUALLY_FRAME" val="{&quot;height&quot;:293.65,&quot;left&quot;:266.25,&quot;top&quot;:63.38661417322835,&quot;width&quot;:425.25}"/>
</p:tagLst>
</file>

<file path=ppt/tags/tag36.xml><?xml version="1.0" encoding="utf-8"?>
<p:tagLst xmlns:p="http://schemas.openxmlformats.org/presentationml/2006/main">
  <p:tag name="KSO_WM_DIAGRAM_VIRTUALLY_FRAME" val="{&quot;height&quot;:293.65,&quot;left&quot;:266.25,&quot;top&quot;:63.38661417322835,&quot;width&quot;:425.25}"/>
</p:tagLst>
</file>

<file path=ppt/tags/tag37.xml><?xml version="1.0" encoding="utf-8"?>
<p:tagLst xmlns:p="http://schemas.openxmlformats.org/presentationml/2006/main">
  <p:tag name="KSO_WM_DIAGRAM_VIRTUALLY_FRAME" val="{&quot;height&quot;:293.65,&quot;left&quot;:266.25,&quot;top&quot;:63.38661417322835,&quot;width&quot;:425.25}"/>
</p:tagLst>
</file>

<file path=ppt/tags/tag38.xml><?xml version="1.0" encoding="utf-8"?>
<p:tagLst xmlns:p="http://schemas.openxmlformats.org/presentationml/2006/main">
  <p:tag name="KSO_WM_DIAGRAM_VIRTUALLY_FRAME" val="{&quot;height&quot;:293.65,&quot;left&quot;:266.25,&quot;top&quot;:63.38661417322835,&quot;width&quot;:425.25}"/>
</p:tagLst>
</file>

<file path=ppt/tags/tag39.xml><?xml version="1.0" encoding="utf-8"?>
<p:tagLst xmlns:p="http://schemas.openxmlformats.org/presentationml/2006/main">
  <p:tag name="KSO_WM_DIAGRAM_VIRTUALLY_FRAME" val="{&quot;height&quot;:293.65,&quot;left&quot;:266.25,&quot;top&quot;:63.38661417322835,&quot;width&quot;:425.25}"/>
</p:tagLst>
</file>

<file path=ppt/tags/tag4.xml><?xml version="1.0" encoding="utf-8"?>
<p:tagLst xmlns:p="http://schemas.openxmlformats.org/presentationml/2006/main">
  <p:tag name="KSO_WM_DIAGRAM_VIRTUALLY_FRAME" val="{&quot;height&quot;:293.65,&quot;left&quot;:266.25,&quot;top&quot;:63.38661417322835,&quot;width&quot;:425.25}"/>
</p:tagLst>
</file>

<file path=ppt/tags/tag40.xml><?xml version="1.0" encoding="utf-8"?>
<p:tagLst xmlns:p="http://schemas.openxmlformats.org/presentationml/2006/main">
  <p:tag name="KSO_WM_DIAGRAM_VIRTUALLY_FRAME" val="{&quot;height&quot;:293.65,&quot;left&quot;:266.25,&quot;top&quot;:63.38661417322835,&quot;width&quot;:425.25}"/>
</p:tagLst>
</file>

<file path=ppt/tags/tag41.xml><?xml version="1.0" encoding="utf-8"?>
<p:tagLst xmlns:p="http://schemas.openxmlformats.org/presentationml/2006/main">
  <p:tag name="KSO_WM_DIAGRAM_VIRTUALLY_FRAME" val="{&quot;height&quot;:293.65,&quot;left&quot;:266.25,&quot;top&quot;:63.38661417322835,&quot;width&quot;:425.25}"/>
</p:tagLst>
</file>

<file path=ppt/tags/tag42.xml><?xml version="1.0" encoding="utf-8"?>
<p:tagLst xmlns:p="http://schemas.openxmlformats.org/presentationml/2006/main">
  <p:tag name="KSO_WM_DIAGRAM_VIRTUALLY_FRAME" val="{&quot;height&quot;:293.65,&quot;left&quot;:266.25,&quot;top&quot;:63.38661417322835,&quot;width&quot;:425.25}"/>
</p:tagLst>
</file>

<file path=ppt/tags/tag43.xml><?xml version="1.0" encoding="utf-8"?>
<p:tagLst xmlns:p="http://schemas.openxmlformats.org/presentationml/2006/main">
  <p:tag name="KSO_WM_DIAGRAM_VIRTUALLY_FRAME" val="{&quot;height&quot;:293.65,&quot;left&quot;:266.25,&quot;top&quot;:63.38661417322835,&quot;width&quot;:425.25}"/>
</p:tagLst>
</file>

<file path=ppt/tags/tag44.xml><?xml version="1.0" encoding="utf-8"?>
<p:tagLst xmlns:p="http://schemas.openxmlformats.org/presentationml/2006/main">
  <p:tag name="KSO_WM_DIAGRAM_VIRTUALLY_FRAME" val="{&quot;height&quot;:293.65,&quot;left&quot;:266.25,&quot;top&quot;:63.38661417322835,&quot;width&quot;:425.25}"/>
</p:tagLst>
</file>

<file path=ppt/tags/tag45.xml><?xml version="1.0" encoding="utf-8"?>
<p:tagLst xmlns:p="http://schemas.openxmlformats.org/presentationml/2006/main">
  <p:tag name="KSO_WM_DIAGRAM_VIRTUALLY_FRAME" val="{&quot;height&quot;:293.65,&quot;left&quot;:266.25,&quot;top&quot;:63.38661417322835,&quot;width&quot;:425.25}"/>
</p:tagLst>
</file>

<file path=ppt/tags/tag46.xml><?xml version="1.0" encoding="utf-8"?>
<p:tagLst xmlns:p="http://schemas.openxmlformats.org/presentationml/2006/main">
  <p:tag name="KSO_WM_DIAGRAM_VIRTUALLY_FRAME" val="{&quot;height&quot;:293.65,&quot;left&quot;:266.25,&quot;top&quot;:63.38661417322835,&quot;width&quot;:425.25}"/>
</p:tagLst>
</file>

<file path=ppt/tags/tag47.xml><?xml version="1.0" encoding="utf-8"?>
<p:tagLst xmlns:p="http://schemas.openxmlformats.org/presentationml/2006/main">
  <p:tag name="KSO_WM_DIAGRAM_VIRTUALLY_FRAME" val="{&quot;height&quot;:293.65,&quot;left&quot;:266.25,&quot;top&quot;:63.38661417322835,&quot;width&quot;:425.25}"/>
</p:tagLst>
</file>

<file path=ppt/tags/tag48.xml><?xml version="1.0" encoding="utf-8"?>
<p:tagLst xmlns:p="http://schemas.openxmlformats.org/presentationml/2006/main">
  <p:tag name="KSO_WM_DIAGRAM_VIRTUALLY_FRAME" val="{&quot;height&quot;:293.65,&quot;left&quot;:266.25,&quot;top&quot;:63.38661417322835,&quot;width&quot;:425.25}"/>
</p:tagLst>
</file>

<file path=ppt/tags/tag49.xml><?xml version="1.0" encoding="utf-8"?>
<p:tagLst xmlns:p="http://schemas.openxmlformats.org/presentationml/2006/main">
  <p:tag name="KSO_WM_DIAGRAM_VIRTUALLY_FRAME" val="{&quot;height&quot;:293.65,&quot;left&quot;:266.25,&quot;top&quot;:63.38661417322835,&quot;width&quot;:425.25}"/>
</p:tagLst>
</file>

<file path=ppt/tags/tag5.xml><?xml version="1.0" encoding="utf-8"?>
<p:tagLst xmlns:p="http://schemas.openxmlformats.org/presentationml/2006/main">
  <p:tag name="KSO_WM_DIAGRAM_VIRTUALLY_FRAME" val="{&quot;height&quot;:293.65,&quot;left&quot;:266.25,&quot;top&quot;:63.38661417322835,&quot;width&quot;:425.25}"/>
</p:tagLst>
</file>

<file path=ppt/tags/tag50.xml><?xml version="1.0" encoding="utf-8"?>
<p:tagLst xmlns:p="http://schemas.openxmlformats.org/presentationml/2006/main">
  <p:tag name="KSO_WM_DIAGRAM_VIRTUALLY_FRAME" val="{&quot;height&quot;:293.65,&quot;left&quot;:266.25,&quot;top&quot;:63.38661417322835,&quot;width&quot;:425.25}"/>
</p:tagLst>
</file>

<file path=ppt/tags/tag51.xml><?xml version="1.0" encoding="utf-8"?>
<p:tagLst xmlns:p="http://schemas.openxmlformats.org/presentationml/2006/main">
  <p:tag name="KSO_WM_DIAGRAM_VIRTUALLY_FRAME" val="{&quot;height&quot;:293.65,&quot;left&quot;:266.25,&quot;top&quot;:63.38661417322835,&quot;width&quot;:425.25}"/>
</p:tagLst>
</file>

<file path=ppt/tags/tag52.xml><?xml version="1.0" encoding="utf-8"?>
<p:tagLst xmlns:p="http://schemas.openxmlformats.org/presentationml/2006/main">
  <p:tag name="KSO_WM_DIAGRAM_VIRTUALLY_FRAME" val="{&quot;height&quot;:293.65,&quot;left&quot;:266.25,&quot;top&quot;:63.38661417322835,&quot;width&quot;:425.25}"/>
</p:tagLst>
</file>

<file path=ppt/tags/tag53.xml><?xml version="1.0" encoding="utf-8"?>
<p:tagLst xmlns:p="http://schemas.openxmlformats.org/presentationml/2006/main">
  <p:tag name="KSO_WM_DIAGRAM_VIRTUALLY_FRAME" val="{&quot;height&quot;:293.65,&quot;left&quot;:266.25,&quot;top&quot;:63.38661417322835,&quot;width&quot;:425.25}"/>
</p:tagLst>
</file>

<file path=ppt/tags/tag54.xml><?xml version="1.0" encoding="utf-8"?>
<p:tagLst xmlns:p="http://schemas.openxmlformats.org/presentationml/2006/main">
  <p:tag name="KSO_WM_DIAGRAM_VIRTUALLY_FRAME" val="{&quot;height&quot;:293.65,&quot;left&quot;:266.25,&quot;top&quot;:63.38661417322835,&quot;width&quot;:425.25}"/>
</p:tagLst>
</file>

<file path=ppt/tags/tag55.xml><?xml version="1.0" encoding="utf-8"?>
<p:tagLst xmlns:p="http://schemas.openxmlformats.org/presentationml/2006/main">
  <p:tag name="KSO_WM_DIAGRAM_VIRTUALLY_FRAME" val="{&quot;height&quot;:293.65,&quot;left&quot;:266.25,&quot;top&quot;:63.38661417322835,&quot;width&quot;:425.25}"/>
</p:tagLst>
</file>

<file path=ppt/tags/tag56.xml><?xml version="1.0" encoding="utf-8"?>
<p:tagLst xmlns:p="http://schemas.openxmlformats.org/presentationml/2006/main">
  <p:tag name="KSO_WM_DIAGRAM_VIRTUALLY_FRAME" val="{&quot;height&quot;:293.65,&quot;left&quot;:266.25,&quot;top&quot;:63.38661417322835,&quot;width&quot;:425.25}"/>
</p:tagLst>
</file>

<file path=ppt/tags/tag57.xml><?xml version="1.0" encoding="utf-8"?>
<p:tagLst xmlns:p="http://schemas.openxmlformats.org/presentationml/2006/main">
  <p:tag name="KSO_WM_DIAGRAM_VIRTUALLY_FRAME" val="{&quot;height&quot;:293.65,&quot;left&quot;:266.25,&quot;top&quot;:63.38661417322835,&quot;width&quot;:425.25}"/>
</p:tagLst>
</file>

<file path=ppt/tags/tag58.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59.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xml><?xml version="1.0" encoding="utf-8"?>
<p:tagLst xmlns:p="http://schemas.openxmlformats.org/presentationml/2006/main">
  <p:tag name="KSO_WM_DIAGRAM_VIRTUALLY_FRAME" val="{&quot;height&quot;:293.65,&quot;left&quot;:266.25,&quot;top&quot;:63.38661417322835,&quot;width&quot;:425.25}"/>
</p:tagLst>
</file>

<file path=ppt/tags/tag60.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1.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2.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3.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4.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5.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6.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7.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8.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69.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7.xml><?xml version="1.0" encoding="utf-8"?>
<p:tagLst xmlns:p="http://schemas.openxmlformats.org/presentationml/2006/main">
  <p:tag name="KSO_WM_DIAGRAM_VIRTUALLY_FRAME" val="{&quot;height&quot;:293.65,&quot;left&quot;:266.25,&quot;top&quot;:63.38661417322835,&quot;width&quot;:425.25}"/>
</p:tagLst>
</file>

<file path=ppt/tags/tag70.xml><?xml version="1.0" encoding="utf-8"?>
<p:tagLst xmlns:p="http://schemas.openxmlformats.org/presentationml/2006/main">
  <p:tag name="KSO_WM_DIAGRAM_VIRTUALLY_FRAME" val="{&quot;height&quot;:378.802125984252,&quot;left&quot;:62.9,&quot;top&quot;:128.79787401574805,&quot;width&quot;:863.35}"/>
</p:tagLst>
</file>

<file path=ppt/tags/tag71.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72.xml><?xml version="1.0" encoding="utf-8"?>
<p:tagLst xmlns:p="http://schemas.openxmlformats.org/presentationml/2006/main">
  <p:tag name="KSO_WM_DIAGRAM_VIRTUALLY_FRAME" val="{&quot;height&quot;:378.802125984252,&quot;left&quot;:62.9,&quot;top&quot;:128.79787401574805,&quot;width&quot;:863.35}"/>
</p:tagLst>
</file>

<file path=ppt/tags/tag73.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74.xml><?xml version="1.0" encoding="utf-8"?>
<p:tagLst xmlns:p="http://schemas.openxmlformats.org/presentationml/2006/main">
  <p:tag name="KSO_WM_DIAGRAM_VIRTUALLY_FRAME" val="{&quot;height&quot;:378.802125984252,&quot;left&quot;:62.9,&quot;top&quot;:128.79787401574805,&quot;width&quot;:863.35}"/>
</p:tagLst>
</file>

<file path=ppt/tags/tag75.xml><?xml version="1.0" encoding="utf-8"?>
<p:tagLst xmlns:p="http://schemas.openxmlformats.org/presentationml/2006/main">
  <p:tag name="KSO_WM_DIAGRAM_VIRTUALLY_FRAME" val="{&quot;height&quot;:411.00157480314954,&quot;left&quot;:49.90275590551181,&quot;top&quot;:96.5984251968504,&quot;width&quot;:876.3472440944882}"/>
</p:tagLst>
</file>

<file path=ppt/tags/tag76.xml><?xml version="1.0" encoding="utf-8"?>
<p:tagLst xmlns:p="http://schemas.openxmlformats.org/presentationml/2006/main">
  <p:tag name="COMMONDATA" val="eyJoZGlkIjoiNTBmN2I5ZjNmZjA2NjQ1Y2NmNDcxYzg4NmVkYTAzZDkifQ=="/>
</p:tagLst>
</file>

<file path=ppt/tags/tag8.xml><?xml version="1.0" encoding="utf-8"?>
<p:tagLst xmlns:p="http://schemas.openxmlformats.org/presentationml/2006/main">
  <p:tag name="KSO_WM_DIAGRAM_VIRTUALLY_FRAME" val="{&quot;height&quot;:293.65,&quot;left&quot;:266.25,&quot;top&quot;:63.38661417322835,&quot;width&quot;:425.25}"/>
</p:tagLst>
</file>

<file path=ppt/tags/tag9.xml><?xml version="1.0" encoding="utf-8"?>
<p:tagLst xmlns:p="http://schemas.openxmlformats.org/presentationml/2006/main">
  <p:tag name="KSO_WM_DIAGRAM_VIRTUALLY_FRAME" val="{&quot;height&quot;:293.65,&quot;left&quot;:266.25,&quot;top&quot;:63.38661417322835,&quot;width&quot;:425.25}"/>
</p:tagLst>
</file>

<file path=ppt/theme/_rels/theme4.xml.rels><?xml version="1.0" encoding="UTF-8" standalone="yes"?>
<Relationships xmlns="http://schemas.openxmlformats.org/package/2006/relationships"><Relationship Id="rId1" Type="http://schemas.openxmlformats.org/officeDocument/2006/relationships/image" Target="../media/image58.png"/></Relationships>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欣澜-tencent bule">
      <a:dk1>
        <a:srgbClr val="000000"/>
      </a:dk1>
      <a:lt1>
        <a:srgbClr val="FFFFFF"/>
      </a:lt1>
      <a:dk2>
        <a:srgbClr val="828282"/>
      </a:dk2>
      <a:lt2>
        <a:srgbClr val="F0F0F0"/>
      </a:lt2>
      <a:accent1>
        <a:srgbClr val="1355BD"/>
      </a:accent1>
      <a:accent2>
        <a:srgbClr val="0B45FD"/>
      </a:accent2>
      <a:accent3>
        <a:srgbClr val="646464"/>
      </a:accent3>
      <a:accent4>
        <a:srgbClr val="828282"/>
      </a:accent4>
      <a:accent5>
        <a:srgbClr val="A5A5A5"/>
      </a:accent5>
      <a:accent6>
        <a:srgbClr val="BCBCBC"/>
      </a:accent6>
      <a:hlink>
        <a:srgbClr val="1355BD"/>
      </a:hlink>
      <a:folHlink>
        <a:srgbClr val="BFBFBF"/>
      </a:folHlink>
    </a:clrScheme>
    <a:fontScheme name="欣澜">
      <a:majorFont>
        <a:latin typeface="Arial"/>
        <a:ea typeface="微软雅黑"/>
        <a:cs typeface=""/>
      </a:majorFont>
      <a:minorFont>
        <a:latin typeface="Arial"/>
        <a:ea typeface="微软雅黑"/>
        <a:cs typefac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fromWordArt="0" anchor="ctr" anchorCtr="0" forceAA="0" compatLnSpc="1">
        <a:noAutofit/>
      </a:bodyPr>
      <a:lstStyle>
        <a:defPPr marL="0" marR="0" indent="0" algn="ctr" defTabSz="825500" rtl="0" fontAlgn="auto" latinLnBrk="0" hangingPunct="0">
          <a:lnSpc>
            <a:spcPct val="100000"/>
          </a:lnSpc>
          <a:spcBef>
            <a:spcPts val="0"/>
          </a:spcBef>
          <a:spcAft>
            <a:spcPts val="0"/>
          </a:spcAft>
          <a:buClrTx/>
          <a:buSzTx/>
          <a:buFontTx/>
          <a:buNone/>
          <a:defRPr sz="3600" dirty="0" smtClean="0">
            <a:solidFill>
              <a:srgbClr val="FFFFFF"/>
            </a:solidFill>
          </a:defRPr>
        </a:def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t">
        <a:spAutoFit/>
      </a:bodyPr>
      <a:lstStyle>
        <a:defPPr marL="0" marR="0" indent="0" algn="l" defTabSz="825500" rtl="0" fontAlgn="auto" latinLnBrk="0" hangingPunct="0">
          <a:lnSpc>
            <a:spcPct val="100000"/>
          </a:lnSpc>
          <a:spcBef>
            <a:spcPts val="0"/>
          </a:spcBef>
          <a:spcAft>
            <a:spcPts val="0"/>
          </a:spcAft>
          <a:buClrTx/>
          <a:buSzTx/>
          <a:buFontTx/>
          <a:buNone/>
          <a:defRPr sz="4000" dirty="0" smtClean="0">
            <a:solidFill>
              <a:schemeClr val="tx1"/>
            </a:solidFill>
          </a:defRPr>
        </a:def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经典蓝">
      <a:dk1>
        <a:sysClr val="windowText" lastClr="000000"/>
      </a:dk1>
      <a:lt1>
        <a:sysClr val="window" lastClr="FFFFFF"/>
      </a:lt1>
      <a:dk2>
        <a:srgbClr val="2D3847"/>
      </a:dk2>
      <a:lt2>
        <a:srgbClr val="E7E6E6"/>
      </a:lt2>
      <a:accent1>
        <a:srgbClr val="1D78FA"/>
      </a:accent1>
      <a:accent2>
        <a:srgbClr val="D8D8D8"/>
      </a:accent2>
      <a:accent3>
        <a:srgbClr val="BFBFBF"/>
      </a:accent3>
      <a:accent4>
        <a:srgbClr val="A5A5A5"/>
      </a:accent4>
      <a:accent5>
        <a:srgbClr val="7F7F7F"/>
      </a:accent5>
      <a:accent6>
        <a:srgbClr val="595959"/>
      </a:accent6>
      <a:hlink>
        <a:srgbClr val="0563C1"/>
      </a:hlink>
      <a:folHlink>
        <a:srgbClr val="954F72"/>
      </a:folHlink>
    </a:clrScheme>
    <a:fontScheme name="思源黑体&amp;Roboto">
      <a:majorFont>
        <a:latin typeface="Roboto Bold"/>
        <a:ea typeface="思源黑体 CN Bold"/>
        <a:cs typeface=""/>
      </a:majorFont>
      <a:minorFont>
        <a:latin typeface="Roboto Regular"/>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00000">
              <a:srgbClr val="1677FF"/>
            </a:gs>
            <a:gs pos="0">
              <a:srgbClr val="2799FE">
                <a:lumMod val="80000"/>
                <a:lumOff val="20000"/>
              </a:srgbClr>
            </a:gs>
          </a:gsLst>
          <a:lin ang="10800000" scaled="1"/>
          <a:tileRect/>
        </a:gradFill>
        <a:ln w="12700" cap="flat" cmpd="sng" algn="ctr">
          <a:gradFill>
            <a:gsLst>
              <a:gs pos="1000">
                <a:schemeClr val="bg1"/>
              </a:gs>
              <a:gs pos="73000">
                <a:schemeClr val="bg1">
                  <a:alpha val="43000"/>
                </a:schemeClr>
              </a:gs>
              <a:gs pos="100000">
                <a:schemeClr val="bg1">
                  <a:alpha val="0"/>
                </a:schemeClr>
              </a:gs>
            </a:gsLst>
            <a:lin ang="5400000" scaled="1"/>
          </a:gradFill>
          <a:prstDash val="solid"/>
        </a:ln>
      </a:spPr>
      <a:bodyPr wrap="square" rtlCol="0" anchor="ctr"/>
      <a:lstStyle>
        <a:defPPr algn="l">
          <a:defRPr sz="1050" spc="100" dirty="0">
            <a:solidFill>
              <a:schemeClr val="bg1"/>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defRPr>
        </a:defPPr>
      </a:lst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14688</Words>
  <Application>WPS 演示</Application>
  <PresentationFormat>全屏显示(16:9)</PresentationFormat>
  <Paragraphs>512</Paragraphs>
  <Slides>34</Slides>
  <Notes>14</Notes>
  <HiddenSlides>0</HiddenSlides>
  <MMClips>0</MMClips>
  <ScaleCrop>false</ScaleCrop>
  <HeadingPairs>
    <vt:vector size="6" baseType="variant">
      <vt:variant>
        <vt:lpstr>已用的字体</vt:lpstr>
      </vt:variant>
      <vt:variant>
        <vt:i4>22</vt:i4>
      </vt:variant>
      <vt:variant>
        <vt:lpstr>主题</vt:lpstr>
      </vt:variant>
      <vt:variant>
        <vt:i4>3</vt:i4>
      </vt:variant>
      <vt:variant>
        <vt:lpstr>幻灯片标题</vt:lpstr>
      </vt:variant>
      <vt:variant>
        <vt:i4>34</vt:i4>
      </vt:variant>
    </vt:vector>
  </HeadingPairs>
  <TitlesOfParts>
    <vt:vector size="59" baseType="lpstr">
      <vt:lpstr>Arial</vt:lpstr>
      <vt:lpstr>宋体</vt:lpstr>
      <vt:lpstr>Wingdings</vt:lpstr>
      <vt:lpstr>Helvetica Light</vt:lpstr>
      <vt:lpstr>阿里巴巴普惠体 2.0 55 Regular</vt:lpstr>
      <vt:lpstr>微软雅黑</vt:lpstr>
      <vt:lpstr>阿里巴巴普惠体 2.0 65 Medium</vt:lpstr>
      <vt:lpstr>Helvetica Neue</vt:lpstr>
      <vt:lpstr>等线</vt:lpstr>
      <vt:lpstr>钉钉进步体</vt:lpstr>
      <vt:lpstr>Arial</vt:lpstr>
      <vt:lpstr>方正颜宋简体_准</vt:lpstr>
      <vt:lpstr>Wingdings</vt:lpstr>
      <vt:lpstr>Arial Unicode MS</vt:lpstr>
      <vt:lpstr>Impact</vt:lpstr>
      <vt:lpstr>方正姚体</vt:lpstr>
      <vt:lpstr>思源黑体 CN Bold</vt:lpstr>
      <vt:lpstr>黑体</vt:lpstr>
      <vt:lpstr>思源黑体 CN Regular</vt:lpstr>
      <vt:lpstr>Calibri</vt:lpstr>
      <vt:lpstr>Roboto Regular</vt:lpstr>
      <vt:lpstr>Segoe Print</vt:lpstr>
      <vt:lpstr>webwppDefTheme</vt:lpstr>
      <vt:lpstr>White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科技造榜KO</dc:title>
  <dc:creator>iris.cyh@alipay.com</dc:creator>
  <cp:lastModifiedBy>admin</cp:lastModifiedBy>
  <cp:revision>19</cp:revision>
  <cp:lastPrinted>2024-05-23T02:29:00Z</cp:lastPrinted>
  <dcterms:created xsi:type="dcterms:W3CDTF">2024-05-23T02:29:00Z</dcterms:created>
  <dcterms:modified xsi:type="dcterms:W3CDTF">2024-08-10T04:45:48Z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2052-12.1.0.17147</vt:lpwstr>
  </property>
  <property fmtid="{D5CDD505-2E9C-101B-9397-08002B2CF9AE}" pid="3" name="ICV">
    <vt:lpwstr/>
  </property>
  <property fmtid="{D5CDD505-2E9C-101B-9397-08002B2CF9AE}" pid="4" name="property1">
    <vt:lpwstr>BBAAD9C20180234D78E509342D30BE3092B9B20119416B80AED98330B1ED2B8BAB4BB638F16BFB0C22B92F089846D9ECD7F9218AC1D0EBD11B5EC276313E3FD324F9DF3D3E2DE957A4F62ED768F24C557662EDA3715937D0D8FBE19A60CD5C08D9E6209A0EB</vt:lpwstr>
  </property>
</Properties>
</file>